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165_A6C6F5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68_B61D23E2.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10E_8873322B.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112_F7D20F18.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modernComment_112F_79C2E081.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1"/>
  </p:notesMasterIdLst>
  <p:handoutMasterIdLst>
    <p:handoutMasterId r:id="rId112"/>
  </p:handoutMasterIdLst>
  <p:sldIdLst>
    <p:sldId id="259" r:id="rId5"/>
    <p:sldId id="4339" r:id="rId6"/>
    <p:sldId id="4349" r:id="rId7"/>
    <p:sldId id="4350" r:id="rId8"/>
    <p:sldId id="4351" r:id="rId9"/>
    <p:sldId id="4357" r:id="rId10"/>
    <p:sldId id="4353" r:id="rId11"/>
    <p:sldId id="4354" r:id="rId12"/>
    <p:sldId id="4355" r:id="rId13"/>
    <p:sldId id="4359" r:id="rId14"/>
    <p:sldId id="4278" r:id="rId15"/>
    <p:sldId id="4279" r:id="rId16"/>
    <p:sldId id="4280" r:id="rId17"/>
    <p:sldId id="4281" r:id="rId18"/>
    <p:sldId id="4282" r:id="rId19"/>
    <p:sldId id="4358" r:id="rId20"/>
    <p:sldId id="4286" r:id="rId21"/>
    <p:sldId id="4287" r:id="rId22"/>
    <p:sldId id="4360" r:id="rId23"/>
    <p:sldId id="4447" r:id="rId24"/>
    <p:sldId id="4444" r:id="rId25"/>
    <p:sldId id="4445" r:id="rId26"/>
    <p:sldId id="4446" r:id="rId27"/>
    <p:sldId id="4361" r:id="rId28"/>
    <p:sldId id="4362" r:id="rId29"/>
    <p:sldId id="4363" r:id="rId30"/>
    <p:sldId id="4365" r:id="rId31"/>
    <p:sldId id="4372" r:id="rId32"/>
    <p:sldId id="4373" r:id="rId33"/>
    <p:sldId id="4457" r:id="rId34"/>
    <p:sldId id="4452" r:id="rId35"/>
    <p:sldId id="4453" r:id="rId36"/>
    <p:sldId id="4481" r:id="rId37"/>
    <p:sldId id="4277" r:id="rId38"/>
    <p:sldId id="4454" r:id="rId39"/>
    <p:sldId id="4455" r:id="rId40"/>
    <p:sldId id="4456" r:id="rId41"/>
    <p:sldId id="4458" r:id="rId42"/>
    <p:sldId id="4459" r:id="rId43"/>
    <p:sldId id="4460" r:id="rId44"/>
    <p:sldId id="4461" r:id="rId45"/>
    <p:sldId id="4462" r:id="rId46"/>
    <p:sldId id="4463" r:id="rId47"/>
    <p:sldId id="4464" r:id="rId48"/>
    <p:sldId id="4465" r:id="rId49"/>
    <p:sldId id="4466" r:id="rId50"/>
    <p:sldId id="4451" r:id="rId51"/>
    <p:sldId id="4467" r:id="rId52"/>
    <p:sldId id="4468" r:id="rId53"/>
    <p:sldId id="4469" r:id="rId54"/>
    <p:sldId id="4470" r:id="rId55"/>
    <p:sldId id="4471" r:id="rId56"/>
    <p:sldId id="4472" r:id="rId57"/>
    <p:sldId id="4473" r:id="rId58"/>
    <p:sldId id="4474" r:id="rId59"/>
    <p:sldId id="4475" r:id="rId60"/>
    <p:sldId id="4364" r:id="rId61"/>
    <p:sldId id="4366" r:id="rId62"/>
    <p:sldId id="4367" r:id="rId63"/>
    <p:sldId id="4369" r:id="rId64"/>
    <p:sldId id="4370" r:id="rId65"/>
    <p:sldId id="4371" r:id="rId66"/>
    <p:sldId id="4477" r:id="rId67"/>
    <p:sldId id="4478" r:id="rId68"/>
    <p:sldId id="4409" r:id="rId69"/>
    <p:sldId id="4410" r:id="rId70"/>
    <p:sldId id="4411" r:id="rId71"/>
    <p:sldId id="4412" r:id="rId72"/>
    <p:sldId id="4413" r:id="rId73"/>
    <p:sldId id="4415" r:id="rId74"/>
    <p:sldId id="4416" r:id="rId75"/>
    <p:sldId id="4424" r:id="rId76"/>
    <p:sldId id="4425" r:id="rId77"/>
    <p:sldId id="4426" r:id="rId78"/>
    <p:sldId id="4427" r:id="rId79"/>
    <p:sldId id="4428" r:id="rId80"/>
    <p:sldId id="4429" r:id="rId81"/>
    <p:sldId id="4430" r:id="rId82"/>
    <p:sldId id="4431" r:id="rId83"/>
    <p:sldId id="4432" r:id="rId84"/>
    <p:sldId id="4433" r:id="rId85"/>
    <p:sldId id="4436" r:id="rId86"/>
    <p:sldId id="4442" r:id="rId87"/>
    <p:sldId id="4443" r:id="rId88"/>
    <p:sldId id="4387" r:id="rId89"/>
    <p:sldId id="4293" r:id="rId90"/>
    <p:sldId id="4291" r:id="rId91"/>
    <p:sldId id="4400" r:id="rId92"/>
    <p:sldId id="4292" r:id="rId93"/>
    <p:sldId id="4402" r:id="rId94"/>
    <p:sldId id="4408" r:id="rId95"/>
    <p:sldId id="4405" r:id="rId96"/>
    <p:sldId id="4406" r:id="rId97"/>
    <p:sldId id="4407" r:id="rId98"/>
    <p:sldId id="4401" r:id="rId99"/>
    <p:sldId id="4394" r:id="rId100"/>
    <p:sldId id="4395" r:id="rId101"/>
    <p:sldId id="4396" r:id="rId102"/>
    <p:sldId id="4388" r:id="rId103"/>
    <p:sldId id="4389" r:id="rId104"/>
    <p:sldId id="4390" r:id="rId105"/>
    <p:sldId id="4391" r:id="rId106"/>
    <p:sldId id="4392" r:id="rId107"/>
    <p:sldId id="4393" r:id="rId108"/>
    <p:sldId id="4276" r:id="rId109"/>
    <p:sldId id="4399"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 id="{6E59C1BE-C3E8-78CB-954B-09E950B0F822}" name="Tina Hogan" initials="TH" userId="S::Tina.Hogan@Staffline.co.uk::94b78a3d-59f3-4279-a1ef-6f4ad22d56c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6/11/relationships/changesInfo" Target="changesInfos/changesInfo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5A764268-8CCD-44F7-A563-D466183A50D2}"/>
    <pc:docChg chg="delSld">
      <pc:chgData name="Tina Hogan" userId="94b78a3d-59f3-4279-a1ef-6f4ad22d56cf" providerId="ADAL" clId="{5A764268-8CCD-44F7-A563-D466183A50D2}" dt="2022-11-10T11:09:26.659" v="8" actId="47"/>
      <pc:docMkLst>
        <pc:docMk/>
      </pc:docMkLst>
      <pc:sldChg chg="del">
        <pc:chgData name="Tina Hogan" userId="94b78a3d-59f3-4279-a1ef-6f4ad22d56cf" providerId="ADAL" clId="{5A764268-8CCD-44F7-A563-D466183A50D2}" dt="2022-11-10T11:09:25.096" v="0" actId="47"/>
        <pc:sldMkLst>
          <pc:docMk/>
          <pc:sldMk cId="3150695805" sldId="4340"/>
        </pc:sldMkLst>
      </pc:sldChg>
      <pc:sldChg chg="del">
        <pc:chgData name="Tina Hogan" userId="94b78a3d-59f3-4279-a1ef-6f4ad22d56cf" providerId="ADAL" clId="{5A764268-8CCD-44F7-A563-D466183A50D2}" dt="2022-11-10T11:09:25.282" v="1" actId="47"/>
        <pc:sldMkLst>
          <pc:docMk/>
          <pc:sldMk cId="3387105968" sldId="4341"/>
        </pc:sldMkLst>
      </pc:sldChg>
      <pc:sldChg chg="del">
        <pc:chgData name="Tina Hogan" userId="94b78a3d-59f3-4279-a1ef-6f4ad22d56cf" providerId="ADAL" clId="{5A764268-8CCD-44F7-A563-D466183A50D2}" dt="2022-11-10T11:09:25.435" v="2" actId="47"/>
        <pc:sldMkLst>
          <pc:docMk/>
          <pc:sldMk cId="3812840268" sldId="4342"/>
        </pc:sldMkLst>
      </pc:sldChg>
      <pc:sldChg chg="del">
        <pc:chgData name="Tina Hogan" userId="94b78a3d-59f3-4279-a1ef-6f4ad22d56cf" providerId="ADAL" clId="{5A764268-8CCD-44F7-A563-D466183A50D2}" dt="2022-11-10T11:09:25.608" v="3" actId="47"/>
        <pc:sldMkLst>
          <pc:docMk/>
          <pc:sldMk cId="1182722273" sldId="4343"/>
        </pc:sldMkLst>
      </pc:sldChg>
      <pc:sldChg chg="del">
        <pc:chgData name="Tina Hogan" userId="94b78a3d-59f3-4279-a1ef-6f4ad22d56cf" providerId="ADAL" clId="{5A764268-8CCD-44F7-A563-D466183A50D2}" dt="2022-11-10T11:09:25.843" v="4" actId="47"/>
        <pc:sldMkLst>
          <pc:docMk/>
          <pc:sldMk cId="3187868912" sldId="4344"/>
        </pc:sldMkLst>
      </pc:sldChg>
      <pc:sldChg chg="del">
        <pc:chgData name="Tina Hogan" userId="94b78a3d-59f3-4279-a1ef-6f4ad22d56cf" providerId="ADAL" clId="{5A764268-8CCD-44F7-A563-D466183A50D2}" dt="2022-11-10T11:09:26.097" v="5" actId="47"/>
        <pc:sldMkLst>
          <pc:docMk/>
          <pc:sldMk cId="1802328246" sldId="4345"/>
        </pc:sldMkLst>
      </pc:sldChg>
      <pc:sldChg chg="del">
        <pc:chgData name="Tina Hogan" userId="94b78a3d-59f3-4279-a1ef-6f4ad22d56cf" providerId="ADAL" clId="{5A764268-8CCD-44F7-A563-D466183A50D2}" dt="2022-11-10T11:09:26.277" v="6" actId="47"/>
        <pc:sldMkLst>
          <pc:docMk/>
          <pc:sldMk cId="795385581" sldId="4346"/>
        </pc:sldMkLst>
      </pc:sldChg>
      <pc:sldChg chg="del">
        <pc:chgData name="Tina Hogan" userId="94b78a3d-59f3-4279-a1ef-6f4ad22d56cf" providerId="ADAL" clId="{5A764268-8CCD-44F7-A563-D466183A50D2}" dt="2022-11-10T11:09:26.476" v="7" actId="47"/>
        <pc:sldMkLst>
          <pc:docMk/>
          <pc:sldMk cId="1940245745" sldId="4347"/>
        </pc:sldMkLst>
      </pc:sldChg>
      <pc:sldChg chg="del">
        <pc:chgData name="Tina Hogan" userId="94b78a3d-59f3-4279-a1ef-6f4ad22d56cf" providerId="ADAL" clId="{5A764268-8CCD-44F7-A563-D466183A50D2}" dt="2022-11-10T11:09:26.659" v="8" actId="47"/>
        <pc:sldMkLst>
          <pc:docMk/>
          <pc:sldMk cId="859312033" sldId="4348"/>
        </pc:sldMkLst>
      </pc:sldChg>
    </pc:docChg>
  </pc:docChgLst>
</pc:chgInfo>
</file>

<file path=ppt/comments/modernComment_110E_8873322B.xml><?xml version="1.0" encoding="utf-8"?>
<p188:cmLst xmlns:a="http://schemas.openxmlformats.org/drawingml/2006/main" xmlns:r="http://schemas.openxmlformats.org/officeDocument/2006/relationships" xmlns:p188="http://schemas.microsoft.com/office/powerpoint/2018/8/main">
  <p188:cm id="{2868C94B-0327-4156-879D-F409E0B7875E}" authorId="{981E4071-FF51-632F-6DC7-BC1CEE3606F4}" created="2022-11-04T16:26:13.336">
    <pc:sldMkLst xmlns:pc="http://schemas.microsoft.com/office/powerpoint/2013/main/command">
      <pc:docMk/>
      <pc:sldMk cId="2289250859" sldId="4366"/>
    </pc:sldMkLst>
    <p188:replyLst>
      <p188:reply id="{CE7D133F-AB3B-4825-A069-64BF7564041D}" authorId="{6E59C1BE-C3E8-78CB-954B-09E950B0F822}" created="2022-11-10T08:52:13.076">
        <p188:txBody>
          <a:bodyPr/>
          <a:lstStyle/>
          <a:p>
            <a:r>
              <a:rPr lang="en-GB"/>
              <a:t>Amended [@Michael Berkshire]</a:t>
            </a:r>
          </a:p>
        </p188:txBody>
      </p188:reply>
    </p188:replyLst>
    <p188:txBody>
      <a:bodyPr/>
      <a:lstStyle/>
      <a:p>
        <a:r>
          <a:rPr lang="en-US"/>
          <a:t>Please change this to "You will not receive a complete and correct invoice"</a:t>
        </a:r>
      </a:p>
    </p188:txBody>
  </p188:cm>
</p188:cmLst>
</file>

<file path=ppt/comments/modernComment_1112_F7D20F18.xml><?xml version="1.0" encoding="utf-8"?>
<p188:cmLst xmlns:a="http://schemas.openxmlformats.org/drawingml/2006/main" xmlns:r="http://schemas.openxmlformats.org/officeDocument/2006/relationships" xmlns:p188="http://schemas.microsoft.com/office/powerpoint/2018/8/main">
  <p188:cm id="{BC2404F3-F662-4609-BB80-FB0ACB5D6069}" authorId="{981E4071-FF51-632F-6DC7-BC1CEE3606F4}" created="2022-11-07T08:46:03.009">
    <pc:sldMkLst xmlns:pc="http://schemas.microsoft.com/office/powerpoint/2013/main/command">
      <pc:docMk/>
      <pc:sldMk cId="4157738776" sldId="4370"/>
    </pc:sldMkLst>
    <p188:txBody>
      <a:bodyPr/>
      <a:lstStyle/>
      <a:p>
        <a:r>
          <a:rPr lang="en-US"/>
          <a:t>This report is not the same format as teh one in Datum, please can you recreate this page with the DAtum Version please. </a:t>
        </a:r>
      </a:p>
    </p188:txBody>
  </p188:cm>
</p188:cmLst>
</file>

<file path=ppt/comments/modernComment_112F_79C2E081.xml><?xml version="1.0" encoding="utf-8"?>
<p188:cmLst xmlns:a="http://schemas.openxmlformats.org/drawingml/2006/main" xmlns:r="http://schemas.openxmlformats.org/officeDocument/2006/relationships" xmlns:p188="http://schemas.microsoft.com/office/powerpoint/2018/8/main">
  <p188:cm id="{A31818E7-8499-42CB-B52E-E78B9287F8B3}" authorId="{981E4071-FF51-632F-6DC7-BC1CEE3606F4}" created="2022-11-04T16:27:33.151">
    <pc:sldMkLst xmlns:pc="http://schemas.microsoft.com/office/powerpoint/2013/main/command">
      <pc:docMk/>
      <pc:sldMk cId="2042814593" sldId="4399"/>
    </pc:sldMkLst>
    <p188:txBody>
      <a:bodyPr/>
      <a:lstStyle/>
      <a:p>
        <a:r>
          <a:rPr lang="en-US"/>
          <a:t>Can we add in teh use of reports now, lock reports and the view of the financial reports</a:t>
        </a:r>
      </a:p>
    </p188:txBody>
  </p188:cm>
</p188:cmLst>
</file>

<file path=ppt/comments/modernComment_1165_A6C6F53.xml><?xml version="1.0" encoding="utf-8"?>
<p188:cmLst xmlns:a="http://schemas.openxmlformats.org/drawingml/2006/main" xmlns:r="http://schemas.openxmlformats.org/officeDocument/2006/relationships" xmlns:p188="http://schemas.microsoft.com/office/powerpoint/2018/8/main">
  <p188:cm id="{ED03A855-4A3F-413B-B837-24FE74BC732B}" authorId="{981E4071-FF51-632F-6DC7-BC1CEE3606F4}" created="2022-11-04T16:21:48.909">
    <pc:sldMkLst xmlns:pc="http://schemas.microsoft.com/office/powerpoint/2013/main/command">
      <pc:docMk/>
      <pc:sldMk cId="174878547" sldId="4453"/>
    </pc:sldMkLst>
    <p188:replyLst>
      <p188:reply id="{1A4EEBC9-4255-4678-9DD2-668BF12442C8}" authorId="{6E59C1BE-C3E8-78CB-954B-09E950B0F822}" created="2022-11-10T08:48:22.076">
        <p188:txBody>
          <a:bodyPr/>
          <a:lstStyle/>
          <a:p>
            <a:r>
              <a:rPr lang="en-GB"/>
              <a:t>Amended [@Michael Berkshire]</a:t>
            </a:r>
          </a:p>
        </p188:txBody>
      </p188:reply>
    </p188:replyLst>
    <p188:txBody>
      <a:bodyPr/>
      <a:lstStyle/>
      <a:p>
        <a:r>
          <a:rPr lang="en-US"/>
          <a:t>Please change this to Shift details adjsutmetns only - We do not want the agencies doing adjustments on timesheets as teh skip the approval process</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516351D0-E690-4E50-8CFD-EA556FA6F5C2}" authorId="{981E4071-FF51-632F-6DC7-BC1CEE3606F4}" created="2022-11-04T16:23:32.694">
    <pc:sldMkLst xmlns:pc="http://schemas.microsoft.com/office/powerpoint/2013/main/command">
      <pc:docMk/>
      <pc:sldMk cId="3055363042" sldId="4456"/>
    </pc:sldMkLst>
    <p188:txBody>
      <a:bodyPr/>
      <a:lstStyle/>
      <a:p>
        <a:r>
          <a:rPr lang="en-US"/>
          <a:t>Remove this please as historic adjustments for agencies are not allowed as the customers do not want the invoices for previous weeks when the previous weeks invoicing is closed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F7C6A-EBE0-4330-8CAE-329A1A4609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EC00BC9-2535-4A13-820D-65C0915935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DD5404-4474-42E3-A1B3-F514807479B2}" type="datetimeFigureOut">
              <a:rPr lang="en-GB" smtClean="0"/>
              <a:t>10/11/2022</a:t>
            </a:fld>
            <a:endParaRPr lang="en-GB"/>
          </a:p>
        </p:txBody>
      </p:sp>
      <p:sp>
        <p:nvSpPr>
          <p:cNvPr id="4" name="Footer Placeholder 3">
            <a:extLst>
              <a:ext uri="{FF2B5EF4-FFF2-40B4-BE49-F238E27FC236}">
                <a16:creationId xmlns:a16="http://schemas.microsoft.com/office/drawing/2014/main" id="{3AB28053-5CCD-407B-A44A-039BF19773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8070F95-BEB0-4070-9351-3B476D401D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38003E-F6FD-4072-AB12-8E935A4EFAA8}" type="slidenum">
              <a:rPr lang="en-GB" smtClean="0"/>
              <a:t>‹#›</a:t>
            </a:fld>
            <a:endParaRPr lang="en-GB"/>
          </a:p>
        </p:txBody>
      </p:sp>
    </p:spTree>
    <p:extLst>
      <p:ext uri="{BB962C8B-B14F-4D97-AF65-F5344CB8AC3E}">
        <p14:creationId xmlns:p14="http://schemas.microsoft.com/office/powerpoint/2010/main" val="154485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BA69F-8434-421B-9DFB-2C901B945573}"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5B119-3D3D-4B4C-A882-65BD6A805EB5}" type="slidenum">
              <a:rPr lang="en-GB" smtClean="0"/>
              <a:t>‹#›</a:t>
            </a:fld>
            <a:endParaRPr lang="en-GB"/>
          </a:p>
        </p:txBody>
      </p:sp>
    </p:spTree>
    <p:extLst>
      <p:ext uri="{BB962C8B-B14F-4D97-AF65-F5344CB8AC3E}">
        <p14:creationId xmlns:p14="http://schemas.microsoft.com/office/powerpoint/2010/main" val="386662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25</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26</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31</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32</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33</a:t>
            </a:fld>
            <a:endParaRPr lang="en-GB"/>
          </a:p>
        </p:txBody>
      </p:sp>
    </p:spTree>
    <p:extLst>
      <p:ext uri="{BB962C8B-B14F-4D97-AF65-F5344CB8AC3E}">
        <p14:creationId xmlns:p14="http://schemas.microsoft.com/office/powerpoint/2010/main" val="174296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35</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a:t>
            </a:fld>
            <a:endParaRPr lang="en-GB"/>
          </a:p>
        </p:txBody>
      </p:sp>
    </p:spTree>
    <p:extLst>
      <p:ext uri="{BB962C8B-B14F-4D97-AF65-F5344CB8AC3E}">
        <p14:creationId xmlns:p14="http://schemas.microsoft.com/office/powerpoint/2010/main" val="2940060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36</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38</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39</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41</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44</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45</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46</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48</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49</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50</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51</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52</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53</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54</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55</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56</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58</a:t>
            </a:fld>
            <a:endParaRPr lang="en-GB"/>
          </a:p>
        </p:txBody>
      </p:sp>
    </p:spTree>
    <p:extLst>
      <p:ext uri="{BB962C8B-B14F-4D97-AF65-F5344CB8AC3E}">
        <p14:creationId xmlns:p14="http://schemas.microsoft.com/office/powerpoint/2010/main" val="206228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59</a:t>
            </a:fld>
            <a:endParaRPr lang="en-GB"/>
          </a:p>
        </p:txBody>
      </p:sp>
    </p:spTree>
    <p:extLst>
      <p:ext uri="{BB962C8B-B14F-4D97-AF65-F5344CB8AC3E}">
        <p14:creationId xmlns:p14="http://schemas.microsoft.com/office/powerpoint/2010/main" val="4256192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821735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1483173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62</a:t>
            </a:fld>
            <a:endParaRPr lang="en-GB"/>
          </a:p>
        </p:txBody>
      </p:sp>
    </p:spTree>
    <p:extLst>
      <p:ext uri="{BB962C8B-B14F-4D97-AF65-F5344CB8AC3E}">
        <p14:creationId xmlns:p14="http://schemas.microsoft.com/office/powerpoint/2010/main" val="4290343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65</a:t>
            </a:fld>
            <a:endParaRPr lang="en-GB"/>
          </a:p>
        </p:txBody>
      </p:sp>
    </p:spTree>
    <p:extLst>
      <p:ext uri="{BB962C8B-B14F-4D97-AF65-F5344CB8AC3E}">
        <p14:creationId xmlns:p14="http://schemas.microsoft.com/office/powerpoint/2010/main" val="723138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66</a:t>
            </a:fld>
            <a:endParaRPr lang="en-GB"/>
          </a:p>
        </p:txBody>
      </p:sp>
    </p:spTree>
    <p:extLst>
      <p:ext uri="{BB962C8B-B14F-4D97-AF65-F5344CB8AC3E}">
        <p14:creationId xmlns:p14="http://schemas.microsoft.com/office/powerpoint/2010/main" val="3217225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67</a:t>
            </a:fld>
            <a:endParaRPr lang="en-GB"/>
          </a:p>
        </p:txBody>
      </p:sp>
    </p:spTree>
    <p:extLst>
      <p:ext uri="{BB962C8B-B14F-4D97-AF65-F5344CB8AC3E}">
        <p14:creationId xmlns:p14="http://schemas.microsoft.com/office/powerpoint/2010/main" val="1794468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68</a:t>
            </a:fld>
            <a:endParaRPr lang="en-GB"/>
          </a:p>
        </p:txBody>
      </p:sp>
    </p:spTree>
    <p:extLst>
      <p:ext uri="{BB962C8B-B14F-4D97-AF65-F5344CB8AC3E}">
        <p14:creationId xmlns:p14="http://schemas.microsoft.com/office/powerpoint/2010/main" val="1223416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69</a:t>
            </a:fld>
            <a:endParaRPr lang="en-GB"/>
          </a:p>
        </p:txBody>
      </p:sp>
    </p:spTree>
    <p:extLst>
      <p:ext uri="{BB962C8B-B14F-4D97-AF65-F5344CB8AC3E}">
        <p14:creationId xmlns:p14="http://schemas.microsoft.com/office/powerpoint/2010/main" val="2526039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70</a:t>
            </a:fld>
            <a:endParaRPr lang="en-GB"/>
          </a:p>
        </p:txBody>
      </p:sp>
    </p:spTree>
    <p:extLst>
      <p:ext uri="{BB962C8B-B14F-4D97-AF65-F5344CB8AC3E}">
        <p14:creationId xmlns:p14="http://schemas.microsoft.com/office/powerpoint/2010/main" val="266565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71</a:t>
            </a:fld>
            <a:endParaRPr lang="en-GB"/>
          </a:p>
        </p:txBody>
      </p:sp>
    </p:spTree>
    <p:extLst>
      <p:ext uri="{BB962C8B-B14F-4D97-AF65-F5344CB8AC3E}">
        <p14:creationId xmlns:p14="http://schemas.microsoft.com/office/powerpoint/2010/main" val="3275111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72</a:t>
            </a:fld>
            <a:endParaRPr lang="en-GB"/>
          </a:p>
        </p:txBody>
      </p:sp>
    </p:spTree>
    <p:extLst>
      <p:ext uri="{BB962C8B-B14F-4D97-AF65-F5344CB8AC3E}">
        <p14:creationId xmlns:p14="http://schemas.microsoft.com/office/powerpoint/2010/main" val="2047243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73</a:t>
            </a:fld>
            <a:endParaRPr lang="en-GB"/>
          </a:p>
        </p:txBody>
      </p:sp>
    </p:spTree>
    <p:extLst>
      <p:ext uri="{BB962C8B-B14F-4D97-AF65-F5344CB8AC3E}">
        <p14:creationId xmlns:p14="http://schemas.microsoft.com/office/powerpoint/2010/main" val="2635568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74</a:t>
            </a:fld>
            <a:endParaRPr lang="en-GB"/>
          </a:p>
        </p:txBody>
      </p:sp>
    </p:spTree>
    <p:extLst>
      <p:ext uri="{BB962C8B-B14F-4D97-AF65-F5344CB8AC3E}">
        <p14:creationId xmlns:p14="http://schemas.microsoft.com/office/powerpoint/2010/main" val="3746511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75</a:t>
            </a:fld>
            <a:endParaRPr lang="en-GB"/>
          </a:p>
        </p:txBody>
      </p:sp>
    </p:spTree>
    <p:extLst>
      <p:ext uri="{BB962C8B-B14F-4D97-AF65-F5344CB8AC3E}">
        <p14:creationId xmlns:p14="http://schemas.microsoft.com/office/powerpoint/2010/main" val="2016298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76</a:t>
            </a:fld>
            <a:endParaRPr lang="en-GB"/>
          </a:p>
        </p:txBody>
      </p:sp>
    </p:spTree>
    <p:extLst>
      <p:ext uri="{BB962C8B-B14F-4D97-AF65-F5344CB8AC3E}">
        <p14:creationId xmlns:p14="http://schemas.microsoft.com/office/powerpoint/2010/main" val="557226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77</a:t>
            </a:fld>
            <a:endParaRPr lang="en-GB"/>
          </a:p>
        </p:txBody>
      </p:sp>
    </p:spTree>
    <p:extLst>
      <p:ext uri="{BB962C8B-B14F-4D97-AF65-F5344CB8AC3E}">
        <p14:creationId xmlns:p14="http://schemas.microsoft.com/office/powerpoint/2010/main" val="4143367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78</a:t>
            </a:fld>
            <a:endParaRPr lang="en-GB"/>
          </a:p>
        </p:txBody>
      </p:sp>
    </p:spTree>
    <p:extLst>
      <p:ext uri="{BB962C8B-B14F-4D97-AF65-F5344CB8AC3E}">
        <p14:creationId xmlns:p14="http://schemas.microsoft.com/office/powerpoint/2010/main" val="1149594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79</a:t>
            </a:fld>
            <a:endParaRPr lang="en-GB"/>
          </a:p>
        </p:txBody>
      </p:sp>
    </p:spTree>
    <p:extLst>
      <p:ext uri="{BB962C8B-B14F-4D97-AF65-F5344CB8AC3E}">
        <p14:creationId xmlns:p14="http://schemas.microsoft.com/office/powerpoint/2010/main" val="12108124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80</a:t>
            </a:fld>
            <a:endParaRPr lang="en-GB"/>
          </a:p>
        </p:txBody>
      </p:sp>
    </p:spTree>
    <p:extLst>
      <p:ext uri="{BB962C8B-B14F-4D97-AF65-F5344CB8AC3E}">
        <p14:creationId xmlns:p14="http://schemas.microsoft.com/office/powerpoint/2010/main" val="48553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81</a:t>
            </a:fld>
            <a:endParaRPr lang="en-GB"/>
          </a:p>
        </p:txBody>
      </p:sp>
    </p:spTree>
    <p:extLst>
      <p:ext uri="{BB962C8B-B14F-4D97-AF65-F5344CB8AC3E}">
        <p14:creationId xmlns:p14="http://schemas.microsoft.com/office/powerpoint/2010/main" val="34331433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82</a:t>
            </a:fld>
            <a:endParaRPr lang="en-GB"/>
          </a:p>
        </p:txBody>
      </p:sp>
    </p:spTree>
    <p:extLst>
      <p:ext uri="{BB962C8B-B14F-4D97-AF65-F5344CB8AC3E}">
        <p14:creationId xmlns:p14="http://schemas.microsoft.com/office/powerpoint/2010/main" val="2463035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83</a:t>
            </a:fld>
            <a:endParaRPr lang="en-GB"/>
          </a:p>
        </p:txBody>
      </p:sp>
    </p:spTree>
    <p:extLst>
      <p:ext uri="{BB962C8B-B14F-4D97-AF65-F5344CB8AC3E}">
        <p14:creationId xmlns:p14="http://schemas.microsoft.com/office/powerpoint/2010/main" val="40441018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84</a:t>
            </a:fld>
            <a:endParaRPr lang="en-GB"/>
          </a:p>
        </p:txBody>
      </p:sp>
    </p:spTree>
    <p:extLst>
      <p:ext uri="{BB962C8B-B14F-4D97-AF65-F5344CB8AC3E}">
        <p14:creationId xmlns:p14="http://schemas.microsoft.com/office/powerpoint/2010/main" val="15543309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86</a:t>
            </a:fld>
            <a:endParaRPr lang="en-GB"/>
          </a:p>
        </p:txBody>
      </p:sp>
    </p:spTree>
    <p:extLst>
      <p:ext uri="{BB962C8B-B14F-4D97-AF65-F5344CB8AC3E}">
        <p14:creationId xmlns:p14="http://schemas.microsoft.com/office/powerpoint/2010/main" val="7537282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87</a:t>
            </a:fld>
            <a:endParaRPr lang="en-GB"/>
          </a:p>
        </p:txBody>
      </p:sp>
    </p:spTree>
    <p:extLst>
      <p:ext uri="{BB962C8B-B14F-4D97-AF65-F5344CB8AC3E}">
        <p14:creationId xmlns:p14="http://schemas.microsoft.com/office/powerpoint/2010/main" val="24797787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88</a:t>
            </a:fld>
            <a:endParaRPr lang="en-GB"/>
          </a:p>
        </p:txBody>
      </p:sp>
    </p:spTree>
    <p:extLst>
      <p:ext uri="{BB962C8B-B14F-4D97-AF65-F5344CB8AC3E}">
        <p14:creationId xmlns:p14="http://schemas.microsoft.com/office/powerpoint/2010/main" val="2014881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89</a:t>
            </a:fld>
            <a:endParaRPr lang="en-GB"/>
          </a:p>
        </p:txBody>
      </p:sp>
    </p:spTree>
    <p:extLst>
      <p:ext uri="{BB962C8B-B14F-4D97-AF65-F5344CB8AC3E}">
        <p14:creationId xmlns:p14="http://schemas.microsoft.com/office/powerpoint/2010/main" val="22685706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91</a:t>
            </a:fld>
            <a:endParaRPr lang="en-GB"/>
          </a:p>
        </p:txBody>
      </p:sp>
    </p:spTree>
    <p:extLst>
      <p:ext uri="{BB962C8B-B14F-4D97-AF65-F5344CB8AC3E}">
        <p14:creationId xmlns:p14="http://schemas.microsoft.com/office/powerpoint/2010/main" val="8232909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92</a:t>
            </a:fld>
            <a:endParaRPr lang="en-GB"/>
          </a:p>
        </p:txBody>
      </p:sp>
    </p:spTree>
    <p:extLst>
      <p:ext uri="{BB962C8B-B14F-4D97-AF65-F5344CB8AC3E}">
        <p14:creationId xmlns:p14="http://schemas.microsoft.com/office/powerpoint/2010/main" val="93459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93</a:t>
            </a:fld>
            <a:endParaRPr lang="en-GB"/>
          </a:p>
        </p:txBody>
      </p:sp>
    </p:spTree>
    <p:extLst>
      <p:ext uri="{BB962C8B-B14F-4D97-AF65-F5344CB8AC3E}">
        <p14:creationId xmlns:p14="http://schemas.microsoft.com/office/powerpoint/2010/main" val="23601019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94</a:t>
            </a:fld>
            <a:endParaRPr lang="en-GB"/>
          </a:p>
        </p:txBody>
      </p:sp>
    </p:spTree>
    <p:extLst>
      <p:ext uri="{BB962C8B-B14F-4D97-AF65-F5344CB8AC3E}">
        <p14:creationId xmlns:p14="http://schemas.microsoft.com/office/powerpoint/2010/main" val="15655921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100</a:t>
            </a:fld>
            <a:endParaRPr lang="en-GB"/>
          </a:p>
        </p:txBody>
      </p:sp>
    </p:spTree>
    <p:extLst>
      <p:ext uri="{BB962C8B-B14F-4D97-AF65-F5344CB8AC3E}">
        <p14:creationId xmlns:p14="http://schemas.microsoft.com/office/powerpoint/2010/main" val="30819677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101</a:t>
            </a:fld>
            <a:endParaRPr lang="en-GB"/>
          </a:p>
        </p:txBody>
      </p:sp>
    </p:spTree>
    <p:extLst>
      <p:ext uri="{BB962C8B-B14F-4D97-AF65-F5344CB8AC3E}">
        <p14:creationId xmlns:p14="http://schemas.microsoft.com/office/powerpoint/2010/main" val="24399917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102</a:t>
            </a:fld>
            <a:endParaRPr lang="en-GB"/>
          </a:p>
        </p:txBody>
      </p:sp>
    </p:spTree>
    <p:extLst>
      <p:ext uri="{BB962C8B-B14F-4D97-AF65-F5344CB8AC3E}">
        <p14:creationId xmlns:p14="http://schemas.microsoft.com/office/powerpoint/2010/main" val="597406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103</a:t>
            </a:fld>
            <a:endParaRPr lang="en-GB"/>
          </a:p>
        </p:txBody>
      </p:sp>
    </p:spTree>
    <p:extLst>
      <p:ext uri="{BB962C8B-B14F-4D97-AF65-F5344CB8AC3E}">
        <p14:creationId xmlns:p14="http://schemas.microsoft.com/office/powerpoint/2010/main" val="30820915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104</a:t>
            </a:fld>
            <a:endParaRPr lang="en-GB"/>
          </a:p>
        </p:txBody>
      </p:sp>
    </p:spTree>
    <p:extLst>
      <p:ext uri="{BB962C8B-B14F-4D97-AF65-F5344CB8AC3E}">
        <p14:creationId xmlns:p14="http://schemas.microsoft.com/office/powerpoint/2010/main" val="1298089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105</a:t>
            </a:fld>
            <a:endParaRPr lang="en-GB"/>
          </a:p>
        </p:txBody>
      </p:sp>
    </p:spTree>
    <p:extLst>
      <p:ext uri="{BB962C8B-B14F-4D97-AF65-F5344CB8AC3E}">
        <p14:creationId xmlns:p14="http://schemas.microsoft.com/office/powerpoint/2010/main" val="4119037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a:t>
            </a:fld>
            <a:endParaRPr lang="en-GB"/>
          </a:p>
        </p:txBody>
      </p:sp>
    </p:spTree>
    <p:extLst>
      <p:ext uri="{BB962C8B-B14F-4D97-AF65-F5344CB8AC3E}">
        <p14:creationId xmlns:p14="http://schemas.microsoft.com/office/powerpoint/2010/main" val="1808987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C4C9DE45-037C-4E5D-90F2-ECEA68B69228}"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F6BB54C6-E302-4644-B10A-B1E753C59C17}"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0C9E007E-1945-47EB-A105-47C64D54E951}"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74935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9F8C1F1-98F2-4E3F-B518-B1911C38ED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783616" y="2826934"/>
            <a:ext cx="8122923" cy="1722293"/>
          </a:xfrm>
          <a:prstGeom prst="rect">
            <a:avLst/>
          </a:prstGeom>
        </p:spPr>
      </p:pic>
      <p:sp>
        <p:nvSpPr>
          <p:cNvPr id="10" name="Title 1">
            <a:extLst>
              <a:ext uri="{FF2B5EF4-FFF2-40B4-BE49-F238E27FC236}">
                <a16:creationId xmlns:a16="http://schemas.microsoft.com/office/drawing/2014/main" id="{C03AF0D9-25F6-4A06-A818-68653AC90976}"/>
              </a:ext>
            </a:extLst>
          </p:cNvPr>
          <p:cNvSpPr>
            <a:spLocks noGrp="1"/>
          </p:cNvSpPr>
          <p:nvPr>
            <p:ph type="title" hasCustomPrompt="1"/>
          </p:nvPr>
        </p:nvSpPr>
        <p:spPr>
          <a:xfrm>
            <a:off x="669850" y="722093"/>
            <a:ext cx="7212291" cy="785715"/>
          </a:xfrm>
        </p:spPr>
        <p:txBody>
          <a:bodyPr lIns="0" tIns="0" rIns="0" bIns="0" anchor="t">
            <a:noAutofit/>
          </a:bodyPr>
          <a:lstStyle>
            <a:lvl1pPr>
              <a:defRPr sz="3200" b="1" i="0">
                <a:solidFill>
                  <a:srgbClr val="2D979F"/>
                </a:solidFill>
                <a:latin typeface="Calibri" panose="020F0502020204030204" pitchFamily="34" charset="0"/>
                <a:cs typeface="Calibri" panose="020F0502020204030204" pitchFamily="34" charset="0"/>
              </a:defRPr>
            </a:lvl1pPr>
          </a:lstStyle>
          <a:p>
            <a:r>
              <a:rPr lang="en-GB"/>
              <a:t>CLICK TO EDIT TITLE STYLE IN CAPS</a:t>
            </a:r>
          </a:p>
        </p:txBody>
      </p:sp>
      <p:sp>
        <p:nvSpPr>
          <p:cNvPr id="11" name="Content Placeholder 2">
            <a:extLst>
              <a:ext uri="{FF2B5EF4-FFF2-40B4-BE49-F238E27FC236}">
                <a16:creationId xmlns:a16="http://schemas.microsoft.com/office/drawing/2014/main" id="{D8FDF8E2-7CC6-44F3-A94C-DACED8ECD7E2}"/>
              </a:ext>
            </a:extLst>
          </p:cNvPr>
          <p:cNvSpPr>
            <a:spLocks noGrp="1"/>
          </p:cNvSpPr>
          <p:nvPr>
            <p:ph idx="1" hasCustomPrompt="1"/>
          </p:nvPr>
        </p:nvSpPr>
        <p:spPr>
          <a:xfrm>
            <a:off x="669850" y="2202101"/>
            <a:ext cx="7212291" cy="3423152"/>
          </a:xfrm>
        </p:spPr>
        <p:txBody>
          <a:bodyPr lIns="0" tIns="0" rIns="0" bIns="0">
            <a:noAutofit/>
          </a:bodyPr>
          <a:lstStyle>
            <a:lvl1pPr>
              <a:buClr>
                <a:srgbClr val="2D979F"/>
              </a:buClr>
              <a:defRPr sz="2000">
                <a:solidFill>
                  <a:srgbClr val="59676D"/>
                </a:solidFill>
              </a:defRPr>
            </a:lvl1pPr>
            <a:lvl2pPr>
              <a:buClr>
                <a:srgbClr val="2D979F"/>
              </a:buClr>
              <a:defRPr sz="1600">
                <a:solidFill>
                  <a:srgbClr val="59676D"/>
                </a:solidFill>
              </a:defRPr>
            </a:lvl2pPr>
            <a:lvl3pPr>
              <a:buClr>
                <a:srgbClr val="2D979F"/>
              </a:buClr>
              <a:defRPr sz="1400">
                <a:solidFill>
                  <a:srgbClr val="59676D"/>
                </a:solidFill>
              </a:defRPr>
            </a:lvl3pPr>
            <a:lvl4pPr>
              <a:buClr>
                <a:srgbClr val="2D979F"/>
              </a:buClr>
              <a:defRPr sz="1200">
                <a:solidFill>
                  <a:srgbClr val="59676D"/>
                </a:solidFill>
              </a:defRPr>
            </a:lvl4pPr>
            <a:lvl5pPr>
              <a:buClr>
                <a:srgbClr val="2D979F"/>
              </a:buClr>
              <a:defRPr sz="1200">
                <a:solidFill>
                  <a:srgbClr val="59676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098" name="Picture 2" descr="A picture containing text&#10;&#10;Description automatically generated">
            <a:extLst>
              <a:ext uri="{FF2B5EF4-FFF2-40B4-BE49-F238E27FC236}">
                <a16:creationId xmlns:a16="http://schemas.microsoft.com/office/drawing/2014/main" id="{79AE33F7-CA58-4C1F-8C96-E5BBE1F855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6213" y="6319546"/>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55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E522429F-6AC5-4047-A4DB-624E2699C2AE}"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A08441DA-F3DD-4AC4-BFF8-E5BB4F6A7C69}"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48D9CCEE-4767-4C7F-A4A0-9878CE1D4ADA}"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2C753A21-DBDE-4C49-A2EA-F8562BA7314D}"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4603CE36-EFD4-4964-88CA-F71315190EF3}"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3C5F1A4B-4066-4215-AAFA-568833938D10}"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225BCCF3-38B7-4328-B04C-4C842F70A177}"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2E1438E2-AAD3-4BD3-A807-6D23A7E78C22}"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2F_79C2E08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165_A6C6F53.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10E_8873322B.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microsoft.com/office/2018/10/relationships/comments" Target="../comments/modernComment_1112_F7D20F18.xm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20.png"/><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1862"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10482" y="2579627"/>
            <a:ext cx="5081179" cy="1323439"/>
          </a:xfrm>
          <a:prstGeom prst="rect">
            <a:avLst/>
          </a:prstGeom>
          <a:noFill/>
        </p:spPr>
        <p:txBody>
          <a:bodyPr wrap="square" rtlCol="0">
            <a:spAutoFit/>
          </a:bodyPr>
          <a:lstStyle/>
          <a:p>
            <a:pPr algn="ctr"/>
            <a:r>
              <a:rPr lang="en-GB" sz="4000"/>
              <a:t>AGENCY</a:t>
            </a:r>
          </a:p>
          <a:p>
            <a:pPr algn="ctr"/>
            <a:r>
              <a:rPr lang="en-GB" sz="4000"/>
              <a:t>“HOW TO DO GUIDE”</a:t>
            </a:r>
          </a:p>
        </p:txBody>
      </p:sp>
      <p:sp>
        <p:nvSpPr>
          <p:cNvPr id="9" name="Slide Number Placeholder 8">
            <a:extLst>
              <a:ext uri="{FF2B5EF4-FFF2-40B4-BE49-F238E27FC236}">
                <a16:creationId xmlns:a16="http://schemas.microsoft.com/office/drawing/2014/main" id="{99974DAC-AD11-46AF-AFD6-54DC0B5806B9}"/>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10" name="Slide Number Placeholder 9">
            <a:extLst>
              <a:ext uri="{FF2B5EF4-FFF2-40B4-BE49-F238E27FC236}">
                <a16:creationId xmlns:a16="http://schemas.microsoft.com/office/drawing/2014/main" id="{48144A55-C9B2-4DFF-A0E0-00D96AB2A474}"/>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1128019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75537"/>
            <a:ext cx="9131300" cy="458787"/>
          </a:xfrm>
        </p:spPr>
        <p:txBody>
          <a:bodyPr/>
          <a:lstStyle/>
          <a:p>
            <a:pPr>
              <a:buClr>
                <a:srgbClr val="B8C617"/>
              </a:buClr>
            </a:pPr>
            <a:r>
              <a:rPr lang="en-US" sz="2800" b="1">
                <a:solidFill>
                  <a:srgbClr val="92D050"/>
                </a:solidFill>
                <a:latin typeface="+mn-lt"/>
              </a:rPr>
              <a:t>Where To Go To Find Agency Worker Regulations?</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642962"/>
            <a:ext cx="8709821" cy="396969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0995" y="1079420"/>
            <a:ext cx="3894790" cy="338554"/>
          </a:xfrm>
          <a:prstGeom prst="rect">
            <a:avLst/>
          </a:prstGeom>
        </p:spPr>
        <p:txBody>
          <a:bodyPr wrap="square" lIns="91440" tIns="45720" rIns="91440" bIns="45720" anchor="t">
            <a:spAutoFit/>
          </a:bodyPr>
          <a:lstStyle/>
          <a:p>
            <a:r>
              <a:rPr lang="en-GB" sz="1600"/>
              <a:t>Go to Workers &gt; Agency worker regulations.</a:t>
            </a:r>
          </a:p>
        </p:txBody>
      </p:sp>
      <p:pic>
        <p:nvPicPr>
          <p:cNvPr id="3" name="Picture 2">
            <a:extLst>
              <a:ext uri="{FF2B5EF4-FFF2-40B4-BE49-F238E27FC236}">
                <a16:creationId xmlns:a16="http://schemas.microsoft.com/office/drawing/2014/main" id="{E0CCE569-4055-4EC3-AFE3-5C18892EB921}"/>
              </a:ext>
            </a:extLst>
          </p:cNvPr>
          <p:cNvPicPr>
            <a:picLocks noChangeAspect="1"/>
          </p:cNvPicPr>
          <p:nvPr/>
        </p:nvPicPr>
        <p:blipFill rotWithShape="1">
          <a:blip r:embed="rId3"/>
          <a:srcRect l="61996" t="7248" r="11349" b="42599"/>
          <a:stretch/>
        </p:blipFill>
        <p:spPr>
          <a:xfrm>
            <a:off x="727519" y="1719225"/>
            <a:ext cx="8556771" cy="3749878"/>
          </a:xfrm>
          <a:prstGeom prst="rect">
            <a:avLst/>
          </a:prstGeom>
        </p:spPr>
      </p:pic>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2705493" y="1508289"/>
            <a:ext cx="1707116" cy="338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EEF59A-47A2-4E23-910A-36C959AD1F1C}"/>
              </a:ext>
            </a:extLst>
          </p:cNvPr>
          <p:cNvCxnSpPr>
            <a:cxnSpLocks/>
          </p:cNvCxnSpPr>
          <p:nvPr/>
        </p:nvCxnSpPr>
        <p:spPr>
          <a:xfrm>
            <a:off x="2705493" y="1508289"/>
            <a:ext cx="1873019" cy="1192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2C387C3-0639-4FBE-94FD-A460B05C783F}"/>
              </a:ext>
            </a:extLst>
          </p:cNvPr>
          <p:cNvSpPr/>
          <p:nvPr/>
        </p:nvSpPr>
        <p:spPr>
          <a:xfrm flipH="1">
            <a:off x="4655038" y="1744911"/>
            <a:ext cx="562913" cy="339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4655038" y="2532614"/>
            <a:ext cx="2098100" cy="235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3421FE19-AFC1-4B6F-8463-92B194EA7382}"/>
              </a:ext>
            </a:extLst>
          </p:cNvPr>
          <p:cNvSpPr>
            <a:spLocks noGrp="1"/>
          </p:cNvSpPr>
          <p:nvPr>
            <p:ph type="sldNum" sz="quarter" idx="12"/>
          </p:nvPr>
        </p:nvSpPr>
        <p:spPr/>
        <p:txBody>
          <a:bodyPr/>
          <a:lstStyle/>
          <a:p>
            <a:fld id="{6F0C9F74-ED7C-44EF-9CFC-67AAF3EFA2FB}" type="slidenum">
              <a:rPr lang="en-GB" smtClean="0"/>
              <a:t>100</a:t>
            </a:fld>
            <a:endParaRPr lang="en-GB"/>
          </a:p>
        </p:txBody>
      </p:sp>
    </p:spTree>
    <p:extLst>
      <p:ext uri="{BB962C8B-B14F-4D97-AF65-F5344CB8AC3E}">
        <p14:creationId xmlns:p14="http://schemas.microsoft.com/office/powerpoint/2010/main" val="218383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21783" y="381306"/>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930364" y="2743199"/>
            <a:ext cx="7849626" cy="347374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61532" y="1402092"/>
            <a:ext cx="7785994" cy="584775"/>
          </a:xfrm>
          <a:prstGeom prst="rect">
            <a:avLst/>
          </a:prstGeom>
        </p:spPr>
        <p:txBody>
          <a:bodyPr wrap="square" lIns="91440" tIns="45720" rIns="91440" bIns="45720" anchor="t">
            <a:spAutoFit/>
          </a:bodyPr>
          <a:lstStyle/>
          <a:p>
            <a:r>
              <a:rPr lang="en-GB" sz="1600"/>
              <a:t>At the top of the page, you will see a colour chart, which gives you the reason for the colour. You can also download a CSV report from here.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603"/>
          <a:stretch/>
        </p:blipFill>
        <p:spPr>
          <a:xfrm>
            <a:off x="1050016" y="2882613"/>
            <a:ext cx="7610321" cy="3221232"/>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7496894" y="3755340"/>
            <a:ext cx="105063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785811" y="2908311"/>
            <a:ext cx="4434361" cy="733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6979640" y="1895476"/>
            <a:ext cx="938875" cy="1859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85D376-11B8-4EBC-A5ED-80317B06BD0E}"/>
              </a:ext>
            </a:extLst>
          </p:cNvPr>
          <p:cNvCxnSpPr>
            <a:cxnSpLocks/>
          </p:cNvCxnSpPr>
          <p:nvPr/>
        </p:nvCxnSpPr>
        <p:spPr>
          <a:xfrm flipH="1">
            <a:off x="6663179" y="1895476"/>
            <a:ext cx="316461" cy="987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B01290A-BC25-40A0-B651-7032976F87DB}"/>
              </a:ext>
            </a:extLst>
          </p:cNvPr>
          <p:cNvSpPr>
            <a:spLocks noGrp="1"/>
          </p:cNvSpPr>
          <p:nvPr>
            <p:ph type="sldNum" sz="quarter" idx="12"/>
          </p:nvPr>
        </p:nvSpPr>
        <p:spPr/>
        <p:txBody>
          <a:bodyPr/>
          <a:lstStyle/>
          <a:p>
            <a:fld id="{6F0C9F74-ED7C-44EF-9CFC-67AAF3EFA2FB}" type="slidenum">
              <a:rPr lang="en-GB" smtClean="0"/>
              <a:t>101</a:t>
            </a:fld>
            <a:endParaRPr lang="en-GB"/>
          </a:p>
        </p:txBody>
      </p:sp>
    </p:spTree>
    <p:extLst>
      <p:ext uri="{BB962C8B-B14F-4D97-AF65-F5344CB8AC3E}">
        <p14:creationId xmlns:p14="http://schemas.microsoft.com/office/powerpoint/2010/main" val="1566933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54903" y="397464"/>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1237813" y="2877423"/>
            <a:ext cx="7849626" cy="348273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49584" y="1152034"/>
            <a:ext cx="8826081" cy="584775"/>
          </a:xfrm>
          <a:prstGeom prst="rect">
            <a:avLst/>
          </a:prstGeom>
        </p:spPr>
        <p:txBody>
          <a:bodyPr wrap="square" lIns="91440" tIns="45720" rIns="91440" bIns="45720" anchor="t">
            <a:spAutoFit/>
          </a:bodyPr>
          <a:lstStyle/>
          <a:p>
            <a:r>
              <a:rPr lang="en-GB" sz="1600"/>
              <a:t>As we go from left to right you have 2 tick boxes where you can hide inactive or hide qualified. You can add the week you want to view, organisation and site.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455"/>
          <a:stretch/>
        </p:blipFill>
        <p:spPr>
          <a:xfrm>
            <a:off x="1357465" y="3020037"/>
            <a:ext cx="7610321" cy="3227028"/>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3493087" y="4379100"/>
            <a:ext cx="880949"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453135" y="4383464"/>
            <a:ext cx="1554015" cy="471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4445349" y="4384162"/>
            <a:ext cx="171735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6282353" y="4379100"/>
            <a:ext cx="1792767"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F41DFE7-4B18-4D50-9D70-1826D6AC9E40}"/>
              </a:ext>
            </a:extLst>
          </p:cNvPr>
          <p:cNvCxnSpPr>
            <a:cxnSpLocks/>
          </p:cNvCxnSpPr>
          <p:nvPr/>
        </p:nvCxnSpPr>
        <p:spPr>
          <a:xfrm flipH="1">
            <a:off x="4179319" y="2213727"/>
            <a:ext cx="247177"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2309567" y="2213727"/>
            <a:ext cx="2116929"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1FD28A-69A1-4E70-B919-92B50A949FF9}"/>
              </a:ext>
            </a:extLst>
          </p:cNvPr>
          <p:cNvCxnSpPr>
            <a:cxnSpLocks/>
          </p:cNvCxnSpPr>
          <p:nvPr/>
        </p:nvCxnSpPr>
        <p:spPr>
          <a:xfrm>
            <a:off x="4426496" y="2213727"/>
            <a:ext cx="952102"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DA05FC-EB72-4168-BE86-39F6F0EAA5D9}"/>
              </a:ext>
            </a:extLst>
          </p:cNvPr>
          <p:cNvCxnSpPr>
            <a:cxnSpLocks/>
          </p:cNvCxnSpPr>
          <p:nvPr/>
        </p:nvCxnSpPr>
        <p:spPr>
          <a:xfrm>
            <a:off x="4426496" y="2213727"/>
            <a:ext cx="2386908" cy="19778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8269882-8548-4701-A4E8-ADF9A635AEAD}"/>
              </a:ext>
            </a:extLst>
          </p:cNvPr>
          <p:cNvSpPr>
            <a:spLocks noGrp="1"/>
          </p:cNvSpPr>
          <p:nvPr>
            <p:ph type="sldNum" sz="quarter" idx="12"/>
          </p:nvPr>
        </p:nvSpPr>
        <p:spPr/>
        <p:txBody>
          <a:bodyPr/>
          <a:lstStyle/>
          <a:p>
            <a:fld id="{6F0C9F74-ED7C-44EF-9CFC-67AAF3EFA2FB}" type="slidenum">
              <a:rPr lang="en-GB" smtClean="0"/>
              <a:t>102</a:t>
            </a:fld>
            <a:endParaRPr lang="en-GB"/>
          </a:p>
        </p:txBody>
      </p:sp>
    </p:spTree>
    <p:extLst>
      <p:ext uri="{BB962C8B-B14F-4D97-AF65-F5344CB8AC3E}">
        <p14:creationId xmlns:p14="http://schemas.microsoft.com/office/powerpoint/2010/main" val="27939647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72377"/>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05637"/>
            <a:ext cx="8682730" cy="355512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13981" y="829958"/>
            <a:ext cx="8992627" cy="584775"/>
          </a:xfrm>
          <a:prstGeom prst="rect">
            <a:avLst/>
          </a:prstGeom>
        </p:spPr>
        <p:txBody>
          <a:bodyPr wrap="square" lIns="91440" tIns="45720" rIns="91440" bIns="45720" anchor="t">
            <a:spAutoFit/>
          </a:bodyPr>
          <a:lstStyle/>
          <a:p>
            <a:r>
              <a:rPr lang="en-GB" sz="1600"/>
              <a:t>Next you can search for a worker, and you can also view the weeks of employment. The tab at the side will move you back or forward a week.</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248"/>
          <a:stretch/>
        </p:blipFill>
        <p:spPr>
          <a:xfrm>
            <a:off x="944134" y="2273417"/>
            <a:ext cx="8435536" cy="3274246"/>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44376" y="4147794"/>
            <a:ext cx="1067228"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8587818" y="3672089"/>
            <a:ext cx="518476"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2318768" y="4213782"/>
            <a:ext cx="6787525" cy="367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6FC1C54-B294-492F-BBCB-3D891F518D25}"/>
              </a:ext>
            </a:extLst>
          </p:cNvPr>
          <p:cNvCxnSpPr>
            <a:cxnSpLocks/>
          </p:cNvCxnSpPr>
          <p:nvPr/>
        </p:nvCxnSpPr>
        <p:spPr>
          <a:xfrm>
            <a:off x="5128453" y="1182959"/>
            <a:ext cx="3459365" cy="2489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AA5D5D-4A45-4E79-8DD8-973BD20BDAA9}"/>
              </a:ext>
            </a:extLst>
          </p:cNvPr>
          <p:cNvCxnSpPr>
            <a:cxnSpLocks/>
          </p:cNvCxnSpPr>
          <p:nvPr/>
        </p:nvCxnSpPr>
        <p:spPr>
          <a:xfrm flipH="1">
            <a:off x="5147577" y="1204653"/>
            <a:ext cx="1" cy="2950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5FCEDD-7026-424A-B0F8-7FE2AEF57357}"/>
              </a:ext>
            </a:extLst>
          </p:cNvPr>
          <p:cNvCxnSpPr>
            <a:cxnSpLocks/>
          </p:cNvCxnSpPr>
          <p:nvPr/>
        </p:nvCxnSpPr>
        <p:spPr>
          <a:xfrm flipH="1">
            <a:off x="1659118" y="1197241"/>
            <a:ext cx="3469335" cy="32899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ABE397E-043F-474E-BE2A-F0AA671C8348}"/>
              </a:ext>
            </a:extLst>
          </p:cNvPr>
          <p:cNvSpPr>
            <a:spLocks noGrp="1"/>
          </p:cNvSpPr>
          <p:nvPr>
            <p:ph type="sldNum" sz="quarter" idx="12"/>
          </p:nvPr>
        </p:nvSpPr>
        <p:spPr/>
        <p:txBody>
          <a:bodyPr/>
          <a:lstStyle/>
          <a:p>
            <a:fld id="{6F0C9F74-ED7C-44EF-9CFC-67AAF3EFA2FB}" type="slidenum">
              <a:rPr lang="en-GB" smtClean="0"/>
              <a:t>103</a:t>
            </a:fld>
            <a:endParaRPr lang="en-GB"/>
          </a:p>
        </p:txBody>
      </p:sp>
    </p:spTree>
    <p:extLst>
      <p:ext uri="{BB962C8B-B14F-4D97-AF65-F5344CB8AC3E}">
        <p14:creationId xmlns:p14="http://schemas.microsoft.com/office/powerpoint/2010/main" val="4289222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64302"/>
            <a:ext cx="9131300" cy="458787"/>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39192"/>
            <a:ext cx="6595860" cy="352156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83184" y="857534"/>
            <a:ext cx="8662687" cy="584775"/>
          </a:xfrm>
          <a:prstGeom prst="rect">
            <a:avLst/>
          </a:prstGeom>
        </p:spPr>
        <p:txBody>
          <a:bodyPr wrap="square" lIns="91440" tIns="45720" rIns="91440" bIns="45720" anchor="t">
            <a:spAutoFit/>
          </a:bodyPr>
          <a:lstStyle/>
          <a:p>
            <a:r>
              <a:rPr lang="en-GB" sz="1600"/>
              <a:t>Here you can use the arrow up (A-Z) or down (Z-A). 'ES' will show your employed status workers and 'Cur' is current qualified workers.</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462"/>
          <a:stretch/>
        </p:blipFill>
        <p:spPr>
          <a:xfrm>
            <a:off x="944134" y="2281805"/>
            <a:ext cx="6334807" cy="3265857"/>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2149312"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34531"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1941922" y="4199293"/>
            <a:ext cx="20739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1839533" y="1536354"/>
            <a:ext cx="517170" cy="26093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ACB439-A63F-47B8-B3FA-66960460E3DD}"/>
              </a:ext>
            </a:extLst>
          </p:cNvPr>
          <p:cNvCxnSpPr>
            <a:cxnSpLocks/>
          </p:cNvCxnSpPr>
          <p:nvPr/>
        </p:nvCxnSpPr>
        <p:spPr>
          <a:xfrm flipH="1">
            <a:off x="2058453" y="1450968"/>
            <a:ext cx="298250" cy="2694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4A71232-72EA-4B5D-8214-6A11AD4CEC56}"/>
              </a:ext>
            </a:extLst>
          </p:cNvPr>
          <p:cNvCxnSpPr>
            <a:cxnSpLocks/>
          </p:cNvCxnSpPr>
          <p:nvPr/>
        </p:nvCxnSpPr>
        <p:spPr>
          <a:xfrm flipH="1">
            <a:off x="2287306" y="1519857"/>
            <a:ext cx="69397" cy="2646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58EA9BA-D7D8-450B-A812-099137070298}"/>
              </a:ext>
            </a:extLst>
          </p:cNvPr>
          <p:cNvSpPr>
            <a:spLocks noGrp="1"/>
          </p:cNvSpPr>
          <p:nvPr>
            <p:ph type="sldNum" sz="quarter" idx="12"/>
          </p:nvPr>
        </p:nvSpPr>
        <p:spPr/>
        <p:txBody>
          <a:bodyPr/>
          <a:lstStyle/>
          <a:p>
            <a:fld id="{6F0C9F74-ED7C-44EF-9CFC-67AAF3EFA2FB}" type="slidenum">
              <a:rPr lang="en-GB" smtClean="0"/>
              <a:t>104</a:t>
            </a:fld>
            <a:endParaRPr lang="en-GB"/>
          </a:p>
        </p:txBody>
      </p:sp>
    </p:spTree>
    <p:extLst>
      <p:ext uri="{BB962C8B-B14F-4D97-AF65-F5344CB8AC3E}">
        <p14:creationId xmlns:p14="http://schemas.microsoft.com/office/powerpoint/2010/main" val="40100916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53953"/>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853127"/>
            <a:ext cx="7452770" cy="44911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294406" y="2958726"/>
            <a:ext cx="1530530" cy="1569660"/>
          </a:xfrm>
          <a:prstGeom prst="rect">
            <a:avLst/>
          </a:prstGeom>
        </p:spPr>
        <p:txBody>
          <a:bodyPr wrap="square" lIns="91440" tIns="45720" rIns="91440" bIns="45720" anchor="t">
            <a:spAutoFit/>
          </a:bodyPr>
          <a:lstStyle/>
          <a:p>
            <a:pPr algn="ctr"/>
            <a:r>
              <a:rPr lang="en-GB" sz="1600"/>
              <a:t>The salmon pink shows when their clock would reset if they didn’t work.</a:t>
            </a:r>
          </a:p>
        </p:txBody>
      </p:sp>
      <p:sp>
        <p:nvSpPr>
          <p:cNvPr id="11" name="Rectangle 10">
            <a:extLst>
              <a:ext uri="{FF2B5EF4-FFF2-40B4-BE49-F238E27FC236}">
                <a16:creationId xmlns:a16="http://schemas.microsoft.com/office/drawing/2014/main" id="{04187DF5-8E24-4922-896F-F019D54A76A8}"/>
              </a:ext>
            </a:extLst>
          </p:cNvPr>
          <p:cNvSpPr/>
          <p:nvPr/>
        </p:nvSpPr>
        <p:spPr>
          <a:xfrm>
            <a:off x="3313521" y="1998466"/>
            <a:ext cx="4164582" cy="2785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18A22DC-178A-41C5-8C02-A728898421BA}"/>
              </a:ext>
            </a:extLst>
          </p:cNvPr>
          <p:cNvPicPr>
            <a:picLocks noChangeAspect="1"/>
          </p:cNvPicPr>
          <p:nvPr/>
        </p:nvPicPr>
        <p:blipFill rotWithShape="1">
          <a:blip r:embed="rId3"/>
          <a:srcRect t="9491"/>
          <a:stretch/>
        </p:blipFill>
        <p:spPr>
          <a:xfrm>
            <a:off x="790670" y="1998466"/>
            <a:ext cx="7224386" cy="4228121"/>
          </a:xfrm>
          <a:prstGeom prst="rect">
            <a:avLst/>
          </a:prstGeom>
        </p:spPr>
      </p:pic>
      <p:sp>
        <p:nvSpPr>
          <p:cNvPr id="4" name="Rectangle 3">
            <a:extLst>
              <a:ext uri="{FF2B5EF4-FFF2-40B4-BE49-F238E27FC236}">
                <a16:creationId xmlns:a16="http://schemas.microsoft.com/office/drawing/2014/main" id="{B03B5763-4B97-4915-A6B5-544F2FF75BEE}"/>
              </a:ext>
            </a:extLst>
          </p:cNvPr>
          <p:cNvSpPr/>
          <p:nvPr/>
        </p:nvSpPr>
        <p:spPr>
          <a:xfrm>
            <a:off x="1127464" y="3511677"/>
            <a:ext cx="659876" cy="2714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3313521" y="1344461"/>
            <a:ext cx="0" cy="2084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5B02122-425C-4558-8D15-8C56D14B60B4}"/>
              </a:ext>
            </a:extLst>
          </p:cNvPr>
          <p:cNvSpPr/>
          <p:nvPr/>
        </p:nvSpPr>
        <p:spPr>
          <a:xfrm>
            <a:off x="650995" y="759686"/>
            <a:ext cx="8672114" cy="584775"/>
          </a:xfrm>
          <a:prstGeom prst="rect">
            <a:avLst/>
          </a:prstGeom>
        </p:spPr>
        <p:txBody>
          <a:bodyPr wrap="square" lIns="91440" tIns="45720" rIns="91440" bIns="45720" anchor="t">
            <a:spAutoFit/>
          </a:bodyPr>
          <a:lstStyle/>
          <a:p>
            <a:r>
              <a:rPr lang="en-GB" sz="1600"/>
              <a:t>Below you can see we have blue and pink lines. The blue lines mean they were in their qualifying period and once qualified they move to pink.</a:t>
            </a:r>
            <a:endParaRPr lang="en-GB" sz="1600">
              <a:cs typeface="Calibri"/>
            </a:endParaRPr>
          </a:p>
        </p:txBody>
      </p:sp>
      <p:cxnSp>
        <p:nvCxnSpPr>
          <p:cNvPr id="13" name="Straight Arrow Connector 12">
            <a:extLst>
              <a:ext uri="{FF2B5EF4-FFF2-40B4-BE49-F238E27FC236}">
                <a16:creationId xmlns:a16="http://schemas.microsoft.com/office/drawing/2014/main" id="{16E4E2F1-2EE2-4B08-897C-B80DDCD508ED}"/>
              </a:ext>
            </a:extLst>
          </p:cNvPr>
          <p:cNvCxnSpPr>
            <a:cxnSpLocks/>
          </p:cNvCxnSpPr>
          <p:nvPr/>
        </p:nvCxnSpPr>
        <p:spPr>
          <a:xfrm>
            <a:off x="3313520" y="1319819"/>
            <a:ext cx="871981" cy="2196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33FD19-1B25-4820-B5C6-624D999C560D}"/>
              </a:ext>
            </a:extLst>
          </p:cNvPr>
          <p:cNvCxnSpPr>
            <a:cxnSpLocks/>
          </p:cNvCxnSpPr>
          <p:nvPr/>
        </p:nvCxnSpPr>
        <p:spPr>
          <a:xfrm flipH="1">
            <a:off x="7478103" y="3664611"/>
            <a:ext cx="10668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5DBD9F9-072A-40D1-8021-38DF4EA48B09}"/>
              </a:ext>
            </a:extLst>
          </p:cNvPr>
          <p:cNvSpPr/>
          <p:nvPr/>
        </p:nvSpPr>
        <p:spPr>
          <a:xfrm>
            <a:off x="3630967" y="2958726"/>
            <a:ext cx="239696"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CF7C2C4-4BA6-4845-996B-B4B9FE11E181}"/>
              </a:ext>
            </a:extLst>
          </p:cNvPr>
          <p:cNvSpPr/>
          <p:nvPr/>
        </p:nvSpPr>
        <p:spPr>
          <a:xfrm>
            <a:off x="5246703" y="2958726"/>
            <a:ext cx="239697"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lide Number Placeholder 14">
            <a:extLst>
              <a:ext uri="{FF2B5EF4-FFF2-40B4-BE49-F238E27FC236}">
                <a16:creationId xmlns:a16="http://schemas.microsoft.com/office/drawing/2014/main" id="{DA322F7F-ACAB-4052-A14C-251279CFB5B4}"/>
              </a:ext>
            </a:extLst>
          </p:cNvPr>
          <p:cNvSpPr>
            <a:spLocks noGrp="1"/>
          </p:cNvSpPr>
          <p:nvPr>
            <p:ph type="sldNum" sz="quarter" idx="12"/>
          </p:nvPr>
        </p:nvSpPr>
        <p:spPr/>
        <p:txBody>
          <a:bodyPr/>
          <a:lstStyle/>
          <a:p>
            <a:fld id="{6F0C9F74-ED7C-44EF-9CFC-67AAF3EFA2FB}" type="slidenum">
              <a:rPr lang="en-GB" smtClean="0"/>
              <a:t>105</a:t>
            </a:fld>
            <a:endParaRPr lang="en-GB"/>
          </a:p>
        </p:txBody>
      </p:sp>
    </p:spTree>
    <p:extLst>
      <p:ext uri="{BB962C8B-B14F-4D97-AF65-F5344CB8AC3E}">
        <p14:creationId xmlns:p14="http://schemas.microsoft.com/office/powerpoint/2010/main" val="10846860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REPORTS OVERVIEW</a:t>
            </a:r>
          </a:p>
          <a:p>
            <a:endParaRPr lang="en-GB" sz="4800"/>
          </a:p>
        </p:txBody>
      </p:sp>
      <p:sp>
        <p:nvSpPr>
          <p:cNvPr id="10" name="Slide Number Placeholder 9">
            <a:extLst>
              <a:ext uri="{FF2B5EF4-FFF2-40B4-BE49-F238E27FC236}">
                <a16:creationId xmlns:a16="http://schemas.microsoft.com/office/drawing/2014/main" id="{4230657F-8751-4155-B7B5-47214F959E42}"/>
              </a:ext>
            </a:extLst>
          </p:cNvPr>
          <p:cNvSpPr>
            <a:spLocks noGrp="1"/>
          </p:cNvSpPr>
          <p:nvPr>
            <p:ph type="sldNum" sz="quarter" idx="12"/>
          </p:nvPr>
        </p:nvSpPr>
        <p:spPr/>
        <p:txBody>
          <a:bodyPr/>
          <a:lstStyle/>
          <a:p>
            <a:fld id="{6F0C9F74-ED7C-44EF-9CFC-67AAF3EFA2FB}" type="slidenum">
              <a:rPr lang="en-GB" smtClean="0"/>
              <a:t>106</a:t>
            </a:fld>
            <a:endParaRPr lang="en-GB"/>
          </a:p>
        </p:txBody>
      </p:sp>
    </p:spTree>
    <p:extLst>
      <p:ext uri="{BB962C8B-B14F-4D97-AF65-F5344CB8AC3E}">
        <p14:creationId xmlns:p14="http://schemas.microsoft.com/office/powerpoint/2010/main" val="204281459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7" name="Slide Number Placeholder 6">
            <a:extLst>
              <a:ext uri="{FF2B5EF4-FFF2-40B4-BE49-F238E27FC236}">
                <a16:creationId xmlns:a16="http://schemas.microsoft.com/office/drawing/2014/main" id="{B34061C3-F67B-4DB7-AF8C-9ACFC67D4B99}"/>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315481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8" name="Slide Number Placeholder 7">
            <a:extLst>
              <a:ext uri="{FF2B5EF4-FFF2-40B4-BE49-F238E27FC236}">
                <a16:creationId xmlns:a16="http://schemas.microsoft.com/office/drawing/2014/main" id="{058F527A-E778-4BFA-9F4F-55BCE4D6E156}"/>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3463644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4DF3374-A565-478A-8C6F-885F29A63612}"/>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3057602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3972801" y="2667581"/>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080662" y="2757024"/>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080662" y="5961104"/>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677815"/>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6748BCE7-0EAE-4011-A355-D9CFF529D4B7}"/>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2002783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3AC29E8-6DD2-401C-894F-0260C3590498}"/>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357732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4CBF0AF-89C2-4B3F-A21E-B35A4B3814EB}"/>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228142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23CDEF90-BA6E-454B-BB84-12F9E11C5CB8}"/>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348546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0564822F-D67C-456B-A33E-4D99955765DA}"/>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96471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10" name="Slide Number Placeholder 9">
            <a:extLst>
              <a:ext uri="{FF2B5EF4-FFF2-40B4-BE49-F238E27FC236}">
                <a16:creationId xmlns:a16="http://schemas.microsoft.com/office/drawing/2014/main" id="{41B794C1-8415-43FE-856A-2F3403964ED2}"/>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321920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10" name="Slide Number Placeholder 9">
            <a:extLst>
              <a:ext uri="{FF2B5EF4-FFF2-40B4-BE49-F238E27FC236}">
                <a16:creationId xmlns:a16="http://schemas.microsoft.com/office/drawing/2014/main" id="{223BC482-A8D7-4E31-9DBD-9E50D7C1BE6A}"/>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2211227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CA6D59D4-5A27-4DD3-B675-EE37184CB66C}"/>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405176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B041820F-46B5-4EC7-B894-44FEA6BBB55D}"/>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1091451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11" name="Slide Number Placeholder 10">
            <a:extLst>
              <a:ext uri="{FF2B5EF4-FFF2-40B4-BE49-F238E27FC236}">
                <a16:creationId xmlns:a16="http://schemas.microsoft.com/office/drawing/2014/main" id="{117295EE-BCCF-43C3-B225-3F168BB26B01}"/>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2686493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11" name="Slide Number Placeholder 10">
            <a:extLst>
              <a:ext uri="{FF2B5EF4-FFF2-40B4-BE49-F238E27FC236}">
                <a16:creationId xmlns:a16="http://schemas.microsoft.com/office/drawing/2014/main" id="{1FF1F111-3154-4A1B-B63E-8E5001977ABF}"/>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1285221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10" name="Slide Number Placeholder 9">
            <a:extLst>
              <a:ext uri="{FF2B5EF4-FFF2-40B4-BE49-F238E27FC236}">
                <a16:creationId xmlns:a16="http://schemas.microsoft.com/office/drawing/2014/main" id="{8EFD9D86-9DDE-43C4-B305-E2905B91E168}"/>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1935387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11388" y="4753035"/>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16456" y="2679477"/>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02979" y="2763761"/>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149064" y="5291644"/>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02979" y="5043370"/>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95EBBE82-DE6B-4053-9D1B-379ECF329BE4}"/>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3090319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A3A45D87-FFE8-4AF0-9D54-C278BC177672}"/>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1333049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INVOICES</a:t>
            </a:r>
          </a:p>
          <a:p>
            <a:endParaRPr lang="en-GB" sz="4800"/>
          </a:p>
        </p:txBody>
      </p:sp>
      <p:sp>
        <p:nvSpPr>
          <p:cNvPr id="10" name="Slide Number Placeholder 9">
            <a:extLst>
              <a:ext uri="{FF2B5EF4-FFF2-40B4-BE49-F238E27FC236}">
                <a16:creationId xmlns:a16="http://schemas.microsoft.com/office/drawing/2014/main" id="{521BE2E6-1B24-46AF-B29B-2FDFC0F47744}"/>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148712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CD045-D26F-4B3B-96DB-D960F4961796}"/>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Rectangle 5">
            <a:extLst>
              <a:ext uri="{FF2B5EF4-FFF2-40B4-BE49-F238E27FC236}">
                <a16:creationId xmlns:a16="http://schemas.microsoft.com/office/drawing/2014/main" id="{70E2AEA4-A05A-46A9-96D0-C8F0055E2D64}"/>
              </a:ext>
            </a:extLst>
          </p:cNvPr>
          <p:cNvSpPr/>
          <p:nvPr/>
        </p:nvSpPr>
        <p:spPr>
          <a:xfrm>
            <a:off x="1417741" y="2525087"/>
            <a:ext cx="7074938" cy="354434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7E3CDBF-BADA-45A7-A322-3F958BE7A668}"/>
              </a:ext>
            </a:extLst>
          </p:cNvPr>
          <p:cNvPicPr>
            <a:picLocks noChangeAspect="1"/>
          </p:cNvPicPr>
          <p:nvPr/>
        </p:nvPicPr>
        <p:blipFill>
          <a:blip r:embed="rId2"/>
          <a:stretch>
            <a:fillRect/>
          </a:stretch>
        </p:blipFill>
        <p:spPr>
          <a:xfrm>
            <a:off x="1483966" y="2598490"/>
            <a:ext cx="6942487" cy="3397541"/>
          </a:xfrm>
          <a:prstGeom prst="rect">
            <a:avLst/>
          </a:prstGeom>
        </p:spPr>
      </p:pic>
      <p:sp>
        <p:nvSpPr>
          <p:cNvPr id="7" name="TextBox 6">
            <a:extLst>
              <a:ext uri="{FF2B5EF4-FFF2-40B4-BE49-F238E27FC236}">
                <a16:creationId xmlns:a16="http://schemas.microsoft.com/office/drawing/2014/main" id="{2E613461-5CEF-40EE-AD5C-AB161F8EBA1D}"/>
              </a:ext>
            </a:extLst>
          </p:cNvPr>
          <p:cNvSpPr txBox="1"/>
          <p:nvPr/>
        </p:nvSpPr>
        <p:spPr>
          <a:xfrm>
            <a:off x="1124125" y="1031846"/>
            <a:ext cx="7466202" cy="646331"/>
          </a:xfrm>
          <a:prstGeom prst="rect">
            <a:avLst/>
          </a:prstGeom>
          <a:noFill/>
        </p:spPr>
        <p:txBody>
          <a:bodyPr wrap="square" rtlCol="0">
            <a:spAutoFit/>
          </a:bodyPr>
          <a:lstStyle/>
          <a:p>
            <a:r>
              <a:rPr lang="en-GB"/>
              <a:t>On your finance page go to your Invoices and once you have processed the hours you need to click on invoices.</a:t>
            </a:r>
          </a:p>
        </p:txBody>
      </p:sp>
      <p:sp>
        <p:nvSpPr>
          <p:cNvPr id="8" name="Rectangle 7">
            <a:extLst>
              <a:ext uri="{FF2B5EF4-FFF2-40B4-BE49-F238E27FC236}">
                <a16:creationId xmlns:a16="http://schemas.microsoft.com/office/drawing/2014/main" id="{5148A4FC-7AE0-4A79-AA81-51345CC81BAB}"/>
              </a:ext>
            </a:extLst>
          </p:cNvPr>
          <p:cNvSpPr/>
          <p:nvPr/>
        </p:nvSpPr>
        <p:spPr>
          <a:xfrm>
            <a:off x="3288484" y="3359791"/>
            <a:ext cx="394283"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378B38-8F1A-4588-B057-2E52F1756C5B}"/>
              </a:ext>
            </a:extLst>
          </p:cNvPr>
          <p:cNvSpPr/>
          <p:nvPr/>
        </p:nvSpPr>
        <p:spPr>
          <a:xfrm>
            <a:off x="3717721" y="3359791"/>
            <a:ext cx="792135"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4144F140-83D4-42EA-9CB4-FCBABBDB697C}"/>
              </a:ext>
            </a:extLst>
          </p:cNvPr>
          <p:cNvCxnSpPr>
            <a:cxnSpLocks/>
          </p:cNvCxnSpPr>
          <p:nvPr/>
        </p:nvCxnSpPr>
        <p:spPr>
          <a:xfrm>
            <a:off x="3447875" y="1593908"/>
            <a:ext cx="37750"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17B8BC-71DB-48D0-B549-F622FC0DF27B}"/>
              </a:ext>
            </a:extLst>
          </p:cNvPr>
          <p:cNvCxnSpPr>
            <a:cxnSpLocks/>
          </p:cNvCxnSpPr>
          <p:nvPr/>
        </p:nvCxnSpPr>
        <p:spPr>
          <a:xfrm>
            <a:off x="3447875" y="1593908"/>
            <a:ext cx="570452"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6676D72-E18C-4F15-A0C7-B58AB89F0092}"/>
              </a:ext>
            </a:extLst>
          </p:cNvPr>
          <p:cNvSpPr/>
          <p:nvPr/>
        </p:nvSpPr>
        <p:spPr>
          <a:xfrm>
            <a:off x="3288484" y="5468224"/>
            <a:ext cx="4865615" cy="299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E83433D-F749-4B8B-9DD6-EB3B4C9A78B2}"/>
              </a:ext>
            </a:extLst>
          </p:cNvPr>
          <p:cNvSpPr/>
          <p:nvPr/>
        </p:nvSpPr>
        <p:spPr>
          <a:xfrm>
            <a:off x="3447875" y="4297260"/>
            <a:ext cx="866673" cy="1097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13">
            <a:extLst>
              <a:ext uri="{FF2B5EF4-FFF2-40B4-BE49-F238E27FC236}">
                <a16:creationId xmlns:a16="http://schemas.microsoft.com/office/drawing/2014/main" id="{B6A6ACA8-9436-4B78-8687-43FB071DE4D9}"/>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2951311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30BA34-0F2D-4CCE-AF41-13231510DA5F}"/>
              </a:ext>
            </a:extLst>
          </p:cNvPr>
          <p:cNvSpPr/>
          <p:nvPr/>
        </p:nvSpPr>
        <p:spPr>
          <a:xfrm>
            <a:off x="1531119" y="1929469"/>
            <a:ext cx="7313897" cy="39211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D9539CE-50B3-4794-B9B3-C4C42A37EB67}"/>
              </a:ext>
            </a:extLst>
          </p:cNvPr>
          <p:cNvPicPr>
            <a:picLocks noChangeAspect="1"/>
          </p:cNvPicPr>
          <p:nvPr/>
        </p:nvPicPr>
        <p:blipFill>
          <a:blip r:embed="rId2"/>
          <a:stretch>
            <a:fillRect/>
          </a:stretch>
        </p:blipFill>
        <p:spPr>
          <a:xfrm>
            <a:off x="1600086" y="2013358"/>
            <a:ext cx="7158021" cy="3749879"/>
          </a:xfrm>
          <a:prstGeom prst="rect">
            <a:avLst/>
          </a:prstGeom>
        </p:spPr>
      </p:pic>
      <p:sp>
        <p:nvSpPr>
          <p:cNvPr id="5" name="TextBox 4">
            <a:extLst>
              <a:ext uri="{FF2B5EF4-FFF2-40B4-BE49-F238E27FC236}">
                <a16:creationId xmlns:a16="http://schemas.microsoft.com/office/drawing/2014/main" id="{0572049E-1E1A-4F0B-9297-B5311F6AA07B}"/>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TextBox 5">
            <a:extLst>
              <a:ext uri="{FF2B5EF4-FFF2-40B4-BE49-F238E27FC236}">
                <a16:creationId xmlns:a16="http://schemas.microsoft.com/office/drawing/2014/main" id="{C63A90BE-DCF9-439B-80B3-CD1DD54E04B3}"/>
              </a:ext>
            </a:extLst>
          </p:cNvPr>
          <p:cNvSpPr txBox="1"/>
          <p:nvPr/>
        </p:nvSpPr>
        <p:spPr>
          <a:xfrm>
            <a:off x="1803633" y="1048624"/>
            <a:ext cx="6853806" cy="369332"/>
          </a:xfrm>
          <a:prstGeom prst="rect">
            <a:avLst/>
          </a:prstGeom>
          <a:noFill/>
        </p:spPr>
        <p:txBody>
          <a:bodyPr wrap="square" rtlCol="0">
            <a:spAutoFit/>
          </a:bodyPr>
          <a:lstStyle/>
          <a:p>
            <a:r>
              <a:rPr lang="en-GB"/>
              <a:t>Once you have created your invoice you will see created on the profile. </a:t>
            </a:r>
          </a:p>
        </p:txBody>
      </p:sp>
      <p:cxnSp>
        <p:nvCxnSpPr>
          <p:cNvPr id="7" name="Straight Arrow Connector 6">
            <a:extLst>
              <a:ext uri="{FF2B5EF4-FFF2-40B4-BE49-F238E27FC236}">
                <a16:creationId xmlns:a16="http://schemas.microsoft.com/office/drawing/2014/main" id="{E5CF97FA-4BF6-4628-B6FB-1C82ED1F2248}"/>
              </a:ext>
            </a:extLst>
          </p:cNvPr>
          <p:cNvCxnSpPr>
            <a:cxnSpLocks/>
          </p:cNvCxnSpPr>
          <p:nvPr/>
        </p:nvCxnSpPr>
        <p:spPr>
          <a:xfrm>
            <a:off x="3531765" y="1417956"/>
            <a:ext cx="1904301" cy="25584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A9B32B-D6AA-4019-A19A-D7B4DA9D7E76}"/>
              </a:ext>
            </a:extLst>
          </p:cNvPr>
          <p:cNvSpPr/>
          <p:nvPr/>
        </p:nvSpPr>
        <p:spPr>
          <a:xfrm>
            <a:off x="3640822" y="4018327"/>
            <a:ext cx="763398" cy="1115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21928EA-9F40-4C38-A6F6-63BC0065C526}"/>
              </a:ext>
            </a:extLst>
          </p:cNvPr>
          <p:cNvSpPr/>
          <p:nvPr/>
        </p:nvSpPr>
        <p:spPr>
          <a:xfrm>
            <a:off x="5370990" y="4018327"/>
            <a:ext cx="372862" cy="1192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F3E0BF3F-3A16-4DCD-A82B-FDA9E936ECA6}"/>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583738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UNSUBMITTED SHIFTS</a:t>
            </a:r>
            <a:endParaRPr lang="en-GB" sz="4800" b="1"/>
          </a:p>
        </p:txBody>
      </p:sp>
      <p:sp>
        <p:nvSpPr>
          <p:cNvPr id="10" name="Slide Number Placeholder 9">
            <a:extLst>
              <a:ext uri="{FF2B5EF4-FFF2-40B4-BE49-F238E27FC236}">
                <a16:creationId xmlns:a16="http://schemas.microsoft.com/office/drawing/2014/main" id="{5F4A34DA-F9F7-4C75-92C1-3DF1DEAE9898}"/>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4186283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10" name="Slide Number Placeholder 9">
            <a:extLst>
              <a:ext uri="{FF2B5EF4-FFF2-40B4-BE49-F238E27FC236}">
                <a16:creationId xmlns:a16="http://schemas.microsoft.com/office/drawing/2014/main" id="{B6D19286-DEE0-4277-8EBA-015468BCD9F8}"/>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1231625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7" name="Slide Number Placeholder 6">
            <a:extLst>
              <a:ext uri="{FF2B5EF4-FFF2-40B4-BE49-F238E27FC236}">
                <a16:creationId xmlns:a16="http://schemas.microsoft.com/office/drawing/2014/main" id="{58442ACC-02F2-4E1D-B3EB-FC05999F1B91}"/>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109180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5028038" y="2593432"/>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8752"/>
          <a:stretch/>
        </p:blipFill>
        <p:spPr>
          <a:xfrm>
            <a:off x="5168601" y="2696175"/>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7008487" y="5469254"/>
            <a:ext cx="4278638"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V="1">
            <a:off x="3724275" y="5599767"/>
            <a:ext cx="3124200" cy="2041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153550" y="5599767"/>
            <a:ext cx="2728818" cy="584775"/>
          </a:xfrm>
          <a:prstGeom prst="rect">
            <a:avLst/>
          </a:prstGeom>
        </p:spPr>
        <p:txBody>
          <a:bodyPr wrap="square">
            <a:spAutoFit/>
          </a:bodyPr>
          <a:lstStyle/>
          <a:p>
            <a:pPr algn="ctr"/>
            <a:r>
              <a:rPr lang="en-US" sz="1600" dirty="0"/>
              <a:t>Next click on the workers timesheet</a:t>
            </a:r>
          </a:p>
        </p:txBody>
      </p:sp>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F63DDBE-7ED2-4E79-943A-732AEA197816}"/>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174878547"/>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13E6CB-8E6D-4326-909D-009771857459}"/>
              </a:ext>
            </a:extLst>
          </p:cNvPr>
          <p:cNvSpPr/>
          <p:nvPr/>
        </p:nvSpPr>
        <p:spPr>
          <a:xfrm>
            <a:off x="6095999" y="2070956"/>
            <a:ext cx="3767091" cy="300707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4EBAE35-1291-4D89-967F-59A93EDDFF8B}"/>
              </a:ext>
            </a:extLst>
          </p:cNvPr>
          <p:cNvSpPr/>
          <p:nvPr/>
        </p:nvSpPr>
        <p:spPr>
          <a:xfrm>
            <a:off x="747233" y="1926453"/>
            <a:ext cx="4978864" cy="439444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dirty="0">
                <a:solidFill>
                  <a:srgbClr val="92D050"/>
                </a:solidFill>
                <a:latin typeface="+mn-lt"/>
              </a:rPr>
              <a:t>How Do I Add A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6885047" cy="338554"/>
          </a:xfrm>
          <a:prstGeom prst="rect">
            <a:avLst/>
          </a:prstGeom>
        </p:spPr>
        <p:txBody>
          <a:bodyPr wrap="square" lIns="91440" tIns="45720" rIns="91440" bIns="45720" anchor="t">
            <a:spAutoFit/>
          </a:bodyPr>
          <a:lstStyle/>
          <a:p>
            <a:r>
              <a:rPr lang="en-US" sz="1600" dirty="0"/>
              <a:t>Click on Shift details to open the workers detail to add your bonus. </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24794" y="202522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3256552"/>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flipH="1">
            <a:off x="1361276" y="1811045"/>
            <a:ext cx="367277" cy="1445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D5D536F0-5269-49BA-8AE3-2B316DDB674D}"/>
              </a:ext>
            </a:extLst>
          </p:cNvPr>
          <p:cNvSpPr>
            <a:spLocks noGrp="1"/>
          </p:cNvSpPr>
          <p:nvPr>
            <p:ph type="sldNum" sz="quarter" idx="12"/>
          </p:nvPr>
        </p:nvSpPr>
        <p:spPr/>
        <p:txBody>
          <a:bodyPr/>
          <a:lstStyle/>
          <a:p>
            <a:fld id="{6F0C9F74-ED7C-44EF-9CFC-67AAF3EFA2FB}" type="slidenum">
              <a:rPr lang="en-GB" smtClean="0"/>
              <a:t>33</a:t>
            </a:fld>
            <a:endParaRPr lang="en-GB"/>
          </a:p>
        </p:txBody>
      </p:sp>
      <p:pic>
        <p:nvPicPr>
          <p:cNvPr id="8" name="Picture 7">
            <a:extLst>
              <a:ext uri="{FF2B5EF4-FFF2-40B4-BE49-F238E27FC236}">
                <a16:creationId xmlns:a16="http://schemas.microsoft.com/office/drawing/2014/main" id="{7B8CC592-DBD0-4B01-AB3A-4B5EC8F11811}"/>
              </a:ext>
            </a:extLst>
          </p:cNvPr>
          <p:cNvPicPr>
            <a:picLocks noChangeAspect="1"/>
          </p:cNvPicPr>
          <p:nvPr/>
        </p:nvPicPr>
        <p:blipFill>
          <a:blip r:embed="rId4"/>
          <a:stretch>
            <a:fillRect/>
          </a:stretch>
        </p:blipFill>
        <p:spPr>
          <a:xfrm>
            <a:off x="6185018" y="2127087"/>
            <a:ext cx="3607326" cy="2871220"/>
          </a:xfrm>
          <a:prstGeom prst="rect">
            <a:avLst/>
          </a:prstGeom>
        </p:spPr>
      </p:pic>
      <p:sp>
        <p:nvSpPr>
          <p:cNvPr id="10" name="Rectangle 9">
            <a:extLst>
              <a:ext uri="{FF2B5EF4-FFF2-40B4-BE49-F238E27FC236}">
                <a16:creationId xmlns:a16="http://schemas.microsoft.com/office/drawing/2014/main" id="{A561F37E-6D5F-42DF-AED5-5A1BC2DBD825}"/>
              </a:ext>
            </a:extLst>
          </p:cNvPr>
          <p:cNvSpPr/>
          <p:nvPr/>
        </p:nvSpPr>
        <p:spPr>
          <a:xfrm>
            <a:off x="7403977" y="2601157"/>
            <a:ext cx="1624613" cy="326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FF2E7F9-8567-42DE-AE92-890C88C8EAC1}"/>
              </a:ext>
            </a:extLst>
          </p:cNvPr>
          <p:cNvSpPr/>
          <p:nvPr/>
        </p:nvSpPr>
        <p:spPr>
          <a:xfrm>
            <a:off x="6191303" y="4385496"/>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DA2163C-8981-4627-B0B0-17850EBAA26F}"/>
              </a:ext>
            </a:extLst>
          </p:cNvPr>
          <p:cNvSpPr txBox="1"/>
          <p:nvPr/>
        </p:nvSpPr>
        <p:spPr>
          <a:xfrm>
            <a:off x="6427432" y="5335480"/>
            <a:ext cx="3067581" cy="830997"/>
          </a:xfrm>
          <a:prstGeom prst="rect">
            <a:avLst/>
          </a:prstGeom>
          <a:noFill/>
        </p:spPr>
        <p:txBody>
          <a:bodyPr wrap="square" rtlCol="0">
            <a:spAutoFit/>
          </a:bodyPr>
          <a:lstStyle/>
          <a:p>
            <a:pPr algn="ctr"/>
            <a:r>
              <a:rPr lang="en-GB" sz="1600" dirty="0"/>
              <a:t>Now you have opened the Shift detail page click on Add an Adjustment</a:t>
            </a:r>
          </a:p>
        </p:txBody>
      </p:sp>
      <p:pic>
        <p:nvPicPr>
          <p:cNvPr id="18" name="Picture 17">
            <a:extLst>
              <a:ext uri="{FF2B5EF4-FFF2-40B4-BE49-F238E27FC236}">
                <a16:creationId xmlns:a16="http://schemas.microsoft.com/office/drawing/2014/main" id="{D7695594-443D-4230-A3F4-D05BCA1183C9}"/>
              </a:ext>
            </a:extLst>
          </p:cNvPr>
          <p:cNvPicPr>
            <a:picLocks noChangeAspect="1"/>
          </p:cNvPicPr>
          <p:nvPr/>
        </p:nvPicPr>
        <p:blipFill>
          <a:blip r:embed="rId5"/>
          <a:stretch>
            <a:fillRect/>
          </a:stretch>
        </p:blipFill>
        <p:spPr>
          <a:xfrm>
            <a:off x="7340138" y="6166477"/>
            <a:ext cx="1242168" cy="228620"/>
          </a:xfrm>
          <a:prstGeom prst="rect">
            <a:avLst/>
          </a:prstGeom>
        </p:spPr>
      </p:pic>
      <p:pic>
        <p:nvPicPr>
          <p:cNvPr id="20" name="Picture 19">
            <a:extLst>
              <a:ext uri="{FF2B5EF4-FFF2-40B4-BE49-F238E27FC236}">
                <a16:creationId xmlns:a16="http://schemas.microsoft.com/office/drawing/2014/main" id="{47D2748D-48E6-4318-965D-C88967C4DEC8}"/>
              </a:ext>
            </a:extLst>
          </p:cNvPr>
          <p:cNvPicPr>
            <a:picLocks noChangeAspect="1"/>
          </p:cNvPicPr>
          <p:nvPr/>
        </p:nvPicPr>
        <p:blipFill>
          <a:blip r:embed="rId6"/>
          <a:stretch>
            <a:fillRect/>
          </a:stretch>
        </p:blipFill>
        <p:spPr>
          <a:xfrm>
            <a:off x="1491449" y="1516447"/>
            <a:ext cx="784928" cy="205758"/>
          </a:xfrm>
          <a:prstGeom prst="rect">
            <a:avLst/>
          </a:prstGeom>
        </p:spPr>
      </p:pic>
    </p:spTree>
    <p:extLst>
      <p:ext uri="{BB962C8B-B14F-4D97-AF65-F5344CB8AC3E}">
        <p14:creationId xmlns:p14="http://schemas.microsoft.com/office/powerpoint/2010/main" val="104593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20" name="Slide Number Placeholder 19">
            <a:extLst>
              <a:ext uri="{FF2B5EF4-FFF2-40B4-BE49-F238E27FC236}">
                <a16:creationId xmlns:a16="http://schemas.microsoft.com/office/drawing/2014/main" id="{24882961-6732-4071-A6B8-418F204A4B55}"/>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2639991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12" name="Slide Number Placeholder 11">
            <a:extLst>
              <a:ext uri="{FF2B5EF4-FFF2-40B4-BE49-F238E27FC236}">
                <a16:creationId xmlns:a16="http://schemas.microsoft.com/office/drawing/2014/main" id="{C945A622-B32A-47ED-9B4A-26B26DDDB671}"/>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2638698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362EB4E7-8743-4202-9802-8FFA154AC35B}"/>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1490183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ADJUSTED</a:t>
            </a:r>
          </a:p>
          <a:p>
            <a:r>
              <a:rPr lang="en-US" sz="4800" b="1"/>
              <a:t>RATES</a:t>
            </a:r>
          </a:p>
          <a:p>
            <a:endParaRPr lang="en-GB" sz="4800"/>
          </a:p>
        </p:txBody>
      </p:sp>
      <p:sp>
        <p:nvSpPr>
          <p:cNvPr id="10" name="Slide Number Placeholder 9">
            <a:extLst>
              <a:ext uri="{FF2B5EF4-FFF2-40B4-BE49-F238E27FC236}">
                <a16:creationId xmlns:a16="http://schemas.microsoft.com/office/drawing/2014/main" id="{8D334ABC-72AF-43D8-B89A-07497C1EB71A}"/>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7" name="Slide Number Placeholder 6">
            <a:extLst>
              <a:ext uri="{FF2B5EF4-FFF2-40B4-BE49-F238E27FC236}">
                <a16:creationId xmlns:a16="http://schemas.microsoft.com/office/drawing/2014/main" id="{8DD51CA9-5341-4000-B801-5B1383A22A96}"/>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1048384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25517" y="5544936"/>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46659" y="5619051"/>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894366" y="2562685"/>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34929" y="2665428"/>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20817" y="5931151"/>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63818" y="5731964"/>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E413FA15-DD3E-498B-B771-711243F83907}"/>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2944167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771063" y="2718253"/>
            <a:ext cx="6156696" cy="342938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17459"/>
            <a:ext cx="9326563" cy="785812"/>
          </a:xfrm>
        </p:spPr>
        <p:txBody>
          <a:bodyPr/>
          <a:lstStyle/>
          <a:p>
            <a:pPr>
              <a:buClr>
                <a:srgbClr val="B8C617"/>
              </a:buClr>
            </a:pPr>
            <a:r>
              <a:rPr lang="en-US" sz="2800" b="1">
                <a:solidFill>
                  <a:srgbClr val="92D050"/>
                </a:solidFill>
                <a:latin typeface="+mn-lt"/>
                <a:cs typeface="Calibri"/>
              </a:rPr>
              <a:t>What Is An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1323439"/>
          </a:xfrm>
          <a:prstGeom prst="rect">
            <a:avLst/>
          </a:prstGeom>
        </p:spPr>
        <p:txBody>
          <a:bodyPr wrap="square" lIns="91440" tIns="45720" rIns="91440" bIns="45720" anchor="t">
            <a:spAutoFit/>
          </a:bodyPr>
          <a:lstStyle/>
          <a:p>
            <a:r>
              <a:rPr lang="en-US" sz="1600"/>
              <a:t>An </a:t>
            </a:r>
            <a:r>
              <a:rPr lang="en-US" sz="1600" b="1"/>
              <a:t>Unsubmitted Shifts </a:t>
            </a:r>
            <a:r>
              <a:rPr lang="en-US" sz="1600"/>
              <a:t>are timesheets that have been created and are waiting to be processed for payroll.</a:t>
            </a:r>
            <a:endParaRPr lang="en-US"/>
          </a:p>
          <a:p>
            <a:endParaRPr lang="en-US" sz="1600"/>
          </a:p>
          <a:p>
            <a:r>
              <a:rPr lang="en-US" sz="1600"/>
              <a:t>This is where you can check the hours and costing for each job card before submitting the </a:t>
            </a:r>
            <a:r>
              <a:rPr lang="en-US" sz="1600" b="1"/>
              <a:t>Unsubmitted Shifts</a:t>
            </a:r>
            <a:r>
              <a:rPr lang="en-US" sz="1600"/>
              <a:t>.</a:t>
            </a:r>
            <a:endParaRPr lang="en-US">
              <a:cs typeface="Calibri"/>
            </a:endParaRPr>
          </a:p>
          <a:p>
            <a:endParaRPr lang="en-US" sz="1600"/>
          </a:p>
          <a:p>
            <a:r>
              <a:rPr lang="en-US" sz="1600"/>
              <a:t>Go to Finance &gt; Unsubmitted Shifts.</a:t>
            </a:r>
            <a:endParaRPr lang="en-US" sz="1600">
              <a:cs typeface="Calibri"/>
            </a:endParaRPr>
          </a:p>
        </p:txBody>
      </p:sp>
      <p:pic>
        <p:nvPicPr>
          <p:cNvPr id="9" name="Picture 8">
            <a:extLst>
              <a:ext uri="{FF2B5EF4-FFF2-40B4-BE49-F238E27FC236}">
                <a16:creationId xmlns:a16="http://schemas.microsoft.com/office/drawing/2014/main" id="{6BF32007-33BC-43CE-B69C-64FA2EF40ECC}"/>
              </a:ext>
            </a:extLst>
          </p:cNvPr>
          <p:cNvPicPr>
            <a:picLocks noChangeAspect="1"/>
          </p:cNvPicPr>
          <p:nvPr/>
        </p:nvPicPr>
        <p:blipFill rotWithShape="1">
          <a:blip r:embed="rId3"/>
          <a:srcRect l="62271" t="7002" r="11720" b="29389"/>
          <a:stretch/>
        </p:blipFill>
        <p:spPr>
          <a:xfrm>
            <a:off x="1873136" y="2768921"/>
            <a:ext cx="5952549" cy="3259089"/>
          </a:xfrm>
          <a:prstGeom prst="rect">
            <a:avLst/>
          </a:prstGeom>
        </p:spPr>
      </p:pic>
      <p:sp>
        <p:nvSpPr>
          <p:cNvPr id="8" name="Rectangle 7">
            <a:extLst>
              <a:ext uri="{FF2B5EF4-FFF2-40B4-BE49-F238E27FC236}">
                <a16:creationId xmlns:a16="http://schemas.microsoft.com/office/drawing/2014/main" id="{433D7C9D-A453-472F-BE1A-FDC79CF97F09}"/>
              </a:ext>
            </a:extLst>
          </p:cNvPr>
          <p:cNvSpPr/>
          <p:nvPr/>
        </p:nvSpPr>
        <p:spPr>
          <a:xfrm>
            <a:off x="3904420" y="2859231"/>
            <a:ext cx="417251"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80B4B8-E20A-44D4-9571-1EB01E7E94F6}"/>
              </a:ext>
            </a:extLst>
          </p:cNvPr>
          <p:cNvSpPr/>
          <p:nvPr/>
        </p:nvSpPr>
        <p:spPr>
          <a:xfrm>
            <a:off x="3904420" y="3659193"/>
            <a:ext cx="1492542"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E24D33-4F6A-400B-878B-1E82E63D72E2}"/>
              </a:ext>
            </a:extLst>
          </p:cNvPr>
          <p:cNvCxnSpPr>
            <a:cxnSpLocks/>
          </p:cNvCxnSpPr>
          <p:nvPr/>
        </p:nvCxnSpPr>
        <p:spPr>
          <a:xfrm>
            <a:off x="2084152" y="2521969"/>
            <a:ext cx="1820268" cy="4939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85D0A-86F7-49E5-868B-6CA9EEF38108}"/>
              </a:ext>
            </a:extLst>
          </p:cNvPr>
          <p:cNvCxnSpPr>
            <a:cxnSpLocks/>
          </p:cNvCxnSpPr>
          <p:nvPr/>
        </p:nvCxnSpPr>
        <p:spPr>
          <a:xfrm>
            <a:off x="2084152" y="2536268"/>
            <a:ext cx="1718194" cy="1261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9D10B0-9E30-450F-95A9-CB3BBD969D86}"/>
              </a:ext>
            </a:extLst>
          </p:cNvPr>
          <p:cNvSpPr/>
          <p:nvPr/>
        </p:nvSpPr>
        <p:spPr>
          <a:xfrm>
            <a:off x="1873136" y="4254668"/>
            <a:ext cx="1281125" cy="28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A7F2A90-5E28-4B37-9812-65E8BEDA7256}"/>
              </a:ext>
            </a:extLst>
          </p:cNvPr>
          <p:cNvCxnSpPr>
            <a:cxnSpLocks/>
          </p:cNvCxnSpPr>
          <p:nvPr/>
        </p:nvCxnSpPr>
        <p:spPr>
          <a:xfrm>
            <a:off x="2084152" y="2521969"/>
            <a:ext cx="378052" cy="1732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3358BF7D-3786-4EB9-8406-4972D59815CC}"/>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2274234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E02111FB-F0B4-4DAC-B7E7-F1F35B9C7A2E}"/>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1875251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5E4F6CA8-C919-4266-9DA3-6A314696F067}"/>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1585768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F7A5005-63E7-43D5-874E-66B50D24B7EF}"/>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232829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A8A13909-D6CE-4902-B3E2-DF130E091FED}"/>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1779357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13" name="Slide Number Placeholder 12">
            <a:extLst>
              <a:ext uri="{FF2B5EF4-FFF2-40B4-BE49-F238E27FC236}">
                <a16:creationId xmlns:a16="http://schemas.microsoft.com/office/drawing/2014/main" id="{7FB721FD-C696-4493-86EE-D21927DAB5EA}"/>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2989400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28987" y="508712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28986" y="527062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33172" y="493563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04512" y="199251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723118" y="211849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71935" y="470309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36294" y="2017904"/>
            <a:ext cx="169342" cy="2611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622554" y="419525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219886" y="1491277"/>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47266" y="345632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51636" y="469188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595859" y="2996413"/>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695747" y="3133361"/>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6988348" y="2247019"/>
            <a:ext cx="1627513" cy="27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184012" y="32949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26549" y="5161935"/>
            <a:ext cx="485775" cy="219075"/>
          </a:xfrm>
          <a:prstGeom prst="rect">
            <a:avLst/>
          </a:prstGeom>
        </p:spPr>
      </p:pic>
      <p:sp>
        <p:nvSpPr>
          <p:cNvPr id="7" name="Slide Number Placeholder 6">
            <a:extLst>
              <a:ext uri="{FF2B5EF4-FFF2-40B4-BE49-F238E27FC236}">
                <a16:creationId xmlns:a16="http://schemas.microsoft.com/office/drawing/2014/main" id="{140031CF-97C0-459C-8B5F-1B3A9DE9B5FF}"/>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1264900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474021" y="15253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596136" y="16380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97957" y="23272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688377" y="37820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59787" y="28371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3150" y="9286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457010" y="1468226"/>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164506" y="29334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164506" y="51545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15679" y="4467516"/>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5677288" y="4460407"/>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445242" y="5463443"/>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475005" y="2263911"/>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052224" y="2340477"/>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107799" y="6104843"/>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9945869" y="2954970"/>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54408" y="42525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54407" y="41980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969072" y="13418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174840" y="13634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D748616-6E68-4C14-9C88-5012143E8D7C}"/>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3857628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HISTORIC ADJUSTED</a:t>
            </a:r>
          </a:p>
          <a:p>
            <a:r>
              <a:rPr lang="en-US" sz="4800" b="1"/>
              <a:t>MISSING HOURS</a:t>
            </a:r>
          </a:p>
          <a:p>
            <a:endParaRPr lang="en-GB" sz="4800"/>
          </a:p>
        </p:txBody>
      </p:sp>
      <p:sp>
        <p:nvSpPr>
          <p:cNvPr id="10" name="Slide Number Placeholder 9">
            <a:extLst>
              <a:ext uri="{FF2B5EF4-FFF2-40B4-BE49-F238E27FC236}">
                <a16:creationId xmlns:a16="http://schemas.microsoft.com/office/drawing/2014/main" id="{5DB63A36-CAA4-4334-B696-3D26AC212553}"/>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1266972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82938" y="1000630"/>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18432" y="4811857"/>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18433" y="502243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8432" y="520593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22618" y="487094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43461" y="2458316"/>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35719" y="2550500"/>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46074" y="2227978"/>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52442" y="2631785"/>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48687" y="4276440"/>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46074" y="2227978"/>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83537" y="3072627"/>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97120" y="3160819"/>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54122" y="3878848"/>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79057" y="4641393"/>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44329" y="2077848"/>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97542" y="5318984"/>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18432" y="4891756"/>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60C0A13-3102-49D3-9216-735F67E3EA95}"/>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1850652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830510" y="1142988"/>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965985" y="4992952"/>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965984" y="5176450"/>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170170" y="4841459"/>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830510" y="1884817"/>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935790" y="1964475"/>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184579" y="4238815"/>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163291" y="4659059"/>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206184" y="5083771"/>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475786" y="1408626"/>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24252" y="4170288"/>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831795" y="2765709"/>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926849" y="2854964"/>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532893" y="3928216"/>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766642" y="4116531"/>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298708" y="5933690"/>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266897" y="6080883"/>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203110" y="5912803"/>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3124252" y="5986918"/>
            <a:ext cx="1874682" cy="215026"/>
          </a:xfrm>
          <a:prstGeom prst="rect">
            <a:avLst/>
          </a:prstGeom>
        </p:spPr>
      </p:pic>
      <p:sp>
        <p:nvSpPr>
          <p:cNvPr id="15" name="Slide Number Placeholder 14">
            <a:extLst>
              <a:ext uri="{FF2B5EF4-FFF2-40B4-BE49-F238E27FC236}">
                <a16:creationId xmlns:a16="http://schemas.microsoft.com/office/drawing/2014/main" id="{5054CAC6-5793-4B58-BF57-84DE4C25C10E}"/>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524446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1353" y="2147582"/>
            <a:ext cx="5663945" cy="320565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95928"/>
            <a:ext cx="9328150" cy="393700"/>
          </a:xfrm>
        </p:spPr>
        <p:txBody>
          <a:bodyPr/>
          <a:lstStyle/>
          <a:p>
            <a:pPr>
              <a:buClr>
                <a:srgbClr val="B8C617"/>
              </a:buClr>
            </a:pPr>
            <a:r>
              <a:rPr lang="en-US" sz="2800" b="1">
                <a:solidFill>
                  <a:srgbClr val="92D050"/>
                </a:solidFill>
                <a:latin typeface="+mn-lt"/>
                <a:cs typeface="Calibri"/>
              </a:rPr>
              <a:t>How To Submit Your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830997"/>
          </a:xfrm>
          <a:prstGeom prst="rect">
            <a:avLst/>
          </a:prstGeom>
        </p:spPr>
        <p:txBody>
          <a:bodyPr wrap="square" lIns="91440" tIns="45720" rIns="91440" bIns="45720" anchor="t">
            <a:spAutoFit/>
          </a:bodyPr>
          <a:lstStyle/>
          <a:p>
            <a:r>
              <a:rPr lang="en-US" sz="1600"/>
              <a:t>You will be able to view all workers with hours on Universe.</a:t>
            </a:r>
            <a:endParaRPr lang="en-US"/>
          </a:p>
          <a:p>
            <a:endParaRPr lang="en-US" sz="1600"/>
          </a:p>
          <a:p>
            <a:r>
              <a:rPr lang="en-US" sz="1600"/>
              <a:t>When submitting unsubmitted shifts you are on your way to locking lines.</a:t>
            </a:r>
            <a:endParaRPr lang="en-US">
              <a:cs typeface="Calibri"/>
            </a:endParaRPr>
          </a:p>
        </p:txBody>
      </p:sp>
      <p:pic>
        <p:nvPicPr>
          <p:cNvPr id="3" name="Picture 2">
            <a:extLst>
              <a:ext uri="{FF2B5EF4-FFF2-40B4-BE49-F238E27FC236}">
                <a16:creationId xmlns:a16="http://schemas.microsoft.com/office/drawing/2014/main" id="{C6D6289D-FD05-4C90-BF09-C558DB6FCF93}"/>
              </a:ext>
            </a:extLst>
          </p:cNvPr>
          <p:cNvPicPr>
            <a:picLocks noChangeAspect="1"/>
          </p:cNvPicPr>
          <p:nvPr/>
        </p:nvPicPr>
        <p:blipFill rotWithShape="1">
          <a:blip r:embed="rId3"/>
          <a:srcRect t="27334"/>
          <a:stretch/>
        </p:blipFill>
        <p:spPr>
          <a:xfrm>
            <a:off x="754696" y="2262114"/>
            <a:ext cx="5406426" cy="3008096"/>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433D7C9D-A453-472F-BE1A-FDC79CF97F09}"/>
              </a:ext>
            </a:extLst>
          </p:cNvPr>
          <p:cNvSpPr/>
          <p:nvPr/>
        </p:nvSpPr>
        <p:spPr>
          <a:xfrm>
            <a:off x="2096251" y="2868882"/>
            <a:ext cx="646949" cy="340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0D0F24-1B60-4DA9-BE57-907C3FED643B}"/>
              </a:ext>
            </a:extLst>
          </p:cNvPr>
          <p:cNvSpPr/>
          <p:nvPr/>
        </p:nvSpPr>
        <p:spPr>
          <a:xfrm flipH="1" flipV="1">
            <a:off x="2122992" y="3866479"/>
            <a:ext cx="184205" cy="58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DD2BC0-31D7-4A2C-BDC6-C3729B797DEF}"/>
              </a:ext>
            </a:extLst>
          </p:cNvPr>
          <p:cNvSpPr/>
          <p:nvPr/>
        </p:nvSpPr>
        <p:spPr>
          <a:xfrm>
            <a:off x="6856386" y="2241077"/>
            <a:ext cx="2319238" cy="1569660"/>
          </a:xfrm>
          <a:prstGeom prst="rect">
            <a:avLst/>
          </a:prstGeom>
        </p:spPr>
        <p:txBody>
          <a:bodyPr wrap="square" lIns="91440" tIns="45720" rIns="91440" bIns="45720" anchor="t">
            <a:spAutoFit/>
          </a:bodyPr>
          <a:lstStyle/>
          <a:p>
            <a:r>
              <a:rPr lang="en-US" sz="1600"/>
              <a:t>You can either submit all workers at a time or one by one.</a:t>
            </a:r>
          </a:p>
          <a:p>
            <a:endParaRPr lang="en-US" sz="1600"/>
          </a:p>
          <a:p>
            <a:r>
              <a:rPr lang="en-US" sz="1600"/>
              <a:t>For all workers you need to click on: </a:t>
            </a:r>
            <a:endParaRPr lang="en-US" sz="1600">
              <a:cs typeface="Calibri"/>
            </a:endParaRPr>
          </a:p>
        </p:txBody>
      </p:sp>
      <p:pic>
        <p:nvPicPr>
          <p:cNvPr id="2" name="Picture 1">
            <a:extLst>
              <a:ext uri="{FF2B5EF4-FFF2-40B4-BE49-F238E27FC236}">
                <a16:creationId xmlns:a16="http://schemas.microsoft.com/office/drawing/2014/main" id="{B92A627E-2386-44EB-A7BB-E99FDAD095FB}"/>
              </a:ext>
            </a:extLst>
          </p:cNvPr>
          <p:cNvPicPr>
            <a:picLocks noChangeAspect="1"/>
          </p:cNvPicPr>
          <p:nvPr/>
        </p:nvPicPr>
        <p:blipFill>
          <a:blip r:embed="rId4"/>
          <a:stretch>
            <a:fillRect/>
          </a:stretch>
        </p:blipFill>
        <p:spPr>
          <a:xfrm>
            <a:off x="7864870" y="3499404"/>
            <a:ext cx="1310754" cy="624894"/>
          </a:xfrm>
          <a:prstGeom prst="rect">
            <a:avLst/>
          </a:prstGeom>
        </p:spPr>
      </p:pic>
      <p:cxnSp>
        <p:nvCxnSpPr>
          <p:cNvPr id="18" name="Straight Arrow Connector 17">
            <a:extLst>
              <a:ext uri="{FF2B5EF4-FFF2-40B4-BE49-F238E27FC236}">
                <a16:creationId xmlns:a16="http://schemas.microsoft.com/office/drawing/2014/main" id="{AC28F2F5-8C28-4FF9-B72D-716878A44745}"/>
              </a:ext>
            </a:extLst>
          </p:cNvPr>
          <p:cNvCxnSpPr>
            <a:cxnSpLocks/>
          </p:cNvCxnSpPr>
          <p:nvPr/>
        </p:nvCxnSpPr>
        <p:spPr>
          <a:xfrm flipH="1" flipV="1">
            <a:off x="2827090" y="3109291"/>
            <a:ext cx="4980720" cy="798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5E420C-7F8B-4EA0-9CB9-769669D72178}"/>
              </a:ext>
            </a:extLst>
          </p:cNvPr>
          <p:cNvSpPr/>
          <p:nvPr/>
        </p:nvSpPr>
        <p:spPr>
          <a:xfrm>
            <a:off x="6933242" y="4193783"/>
            <a:ext cx="2319238" cy="830997"/>
          </a:xfrm>
          <a:prstGeom prst="rect">
            <a:avLst/>
          </a:prstGeom>
        </p:spPr>
        <p:txBody>
          <a:bodyPr wrap="square" lIns="91440" tIns="45720" rIns="91440" bIns="45720" anchor="t">
            <a:spAutoFit/>
          </a:bodyPr>
          <a:lstStyle/>
          <a:p>
            <a:r>
              <a:rPr lang="en-US" sz="1600"/>
              <a:t>To submit worker's individually, click one box at a time.</a:t>
            </a:r>
          </a:p>
        </p:txBody>
      </p:sp>
      <p:sp>
        <p:nvSpPr>
          <p:cNvPr id="4" name="Rectangle 3">
            <a:extLst>
              <a:ext uri="{FF2B5EF4-FFF2-40B4-BE49-F238E27FC236}">
                <a16:creationId xmlns:a16="http://schemas.microsoft.com/office/drawing/2014/main" id="{3A208EAE-D1DE-4DF0-A8C1-01EA5EDDCF57}"/>
              </a:ext>
            </a:extLst>
          </p:cNvPr>
          <p:cNvSpPr/>
          <p:nvPr/>
        </p:nvSpPr>
        <p:spPr>
          <a:xfrm>
            <a:off x="2636596" y="3986364"/>
            <a:ext cx="529040" cy="463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840C316-D841-4062-A0BD-71E19D900D42}"/>
              </a:ext>
            </a:extLst>
          </p:cNvPr>
          <p:cNvCxnSpPr>
            <a:cxnSpLocks/>
            <a:stCxn id="17" idx="1"/>
          </p:cNvCxnSpPr>
          <p:nvPr/>
        </p:nvCxnSpPr>
        <p:spPr>
          <a:xfrm flipH="1" flipV="1">
            <a:off x="2453889" y="4131916"/>
            <a:ext cx="4479353" cy="477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3B3474-3FB4-4299-857A-10B1516914C2}"/>
              </a:ext>
            </a:extLst>
          </p:cNvPr>
          <p:cNvSpPr/>
          <p:nvPr/>
        </p:nvSpPr>
        <p:spPr>
          <a:xfrm>
            <a:off x="802067" y="3700186"/>
            <a:ext cx="1053366" cy="28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B9AB43EF-A64B-42A9-A8CA-896D7E655AA9}"/>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1919520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18EBFA6-1266-4D54-A1FD-14758BE627EE}"/>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1840414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1DD867-BC64-470D-82AD-E2A28627FEA2}"/>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22842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6A0F595-D7FD-4390-8D1A-69F6F64C6E19}"/>
              </a:ext>
            </a:extLst>
          </p:cNvPr>
          <p:cNvSpPr/>
          <p:nvPr/>
        </p:nvSpPr>
        <p:spPr>
          <a:xfrm>
            <a:off x="6997375" y="3804924"/>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3"/>
          <a:stretch>
            <a:fillRect/>
          </a:stretch>
        </p:blipFill>
        <p:spPr>
          <a:xfrm>
            <a:off x="7080632" y="3885688"/>
            <a:ext cx="3665637" cy="266767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4"/>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7FC6D3E-4724-42CD-9ED0-9FF7C0D5F797}"/>
              </a:ext>
            </a:extLst>
          </p:cNvPr>
          <p:cNvSpPr/>
          <p:nvPr/>
        </p:nvSpPr>
        <p:spPr>
          <a:xfrm>
            <a:off x="7666529" y="504407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8738352" y="3658917"/>
            <a:ext cx="0" cy="1325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0EFC1D3D-5AE1-48BF-BDC3-6EE86D9A7313}"/>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4250446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23F1D008-161D-405B-9B0D-FB8879FBA4C3}"/>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1395857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E047E671-ABEB-4C85-9184-846D543F894F}"/>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1661265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11257" y="495302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1256" y="513652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15442" y="480153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1" y="1859499"/>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6404" y="1823669"/>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85337" y="1966859"/>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8297" y="4514303"/>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9191" y="4919096"/>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94372" y="1122874"/>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8170" y="4479738"/>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81876" y="1522083"/>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6198" y="3237928"/>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8171" y="5312840"/>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8467" y="3225043"/>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8355" y="3361990"/>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9593" y="2432975"/>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81201" y="3472409"/>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43198" y="5249574"/>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A729EA9F-1579-44B7-9AF6-910FD5E4F9B9}"/>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650557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83036" y="1595723"/>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05152" y="1691980"/>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838657" y="2275582"/>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384503" y="1172749"/>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725483" y="2870513"/>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8480" y="3948257"/>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3955980" y="2373083"/>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579443" y="3682372"/>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3979671" y="4559484"/>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562698" y="3641878"/>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253835" y="3181826"/>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58668" y="4051349"/>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759707" y="4051349"/>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440862" y="4960564"/>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452981" y="5172205"/>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03861" y="2349131"/>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362109" y="2015029"/>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554609" y="1800938"/>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474299" y="5899419"/>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250940" y="2355221"/>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196482" y="1182873"/>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10798" y="1234767"/>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E0BF332-3186-4E48-AC3B-66A63BAEB219}"/>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2838617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SITE LOCKS</a:t>
            </a:r>
          </a:p>
          <a:p>
            <a:endParaRPr lang="en-GB" sz="4800"/>
          </a:p>
        </p:txBody>
      </p:sp>
      <p:sp>
        <p:nvSpPr>
          <p:cNvPr id="10" name="Slide Number Placeholder 9">
            <a:extLst>
              <a:ext uri="{FF2B5EF4-FFF2-40B4-BE49-F238E27FC236}">
                <a16:creationId xmlns:a16="http://schemas.microsoft.com/office/drawing/2014/main" id="{91C81801-B645-484A-9A7A-136ED5BC2DDB}"/>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2969901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71119" y="354509"/>
            <a:ext cx="9131300" cy="785812"/>
          </a:xfrm>
        </p:spPr>
        <p:txBody>
          <a:bodyPr/>
          <a:lstStyle/>
          <a:p>
            <a:pPr>
              <a:buClr>
                <a:srgbClr val="B8C617"/>
              </a:buClr>
            </a:pPr>
            <a:r>
              <a:rPr lang="en-US" sz="2800" b="1">
                <a:solidFill>
                  <a:srgbClr val="92D050"/>
                </a:solidFill>
                <a:latin typeface="+mn-lt"/>
                <a:cs typeface="Calibri"/>
              </a:rPr>
              <a:t>When Is The Deadline For Locking Sites?</a:t>
            </a: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933668" y="1455563"/>
            <a:ext cx="9522782" cy="2800767"/>
          </a:xfrm>
          <a:prstGeom prst="rect">
            <a:avLst/>
          </a:prstGeom>
        </p:spPr>
        <p:txBody>
          <a:bodyPr wrap="square" lIns="91440" tIns="45720" rIns="91440" bIns="45720" anchor="t">
            <a:spAutoFit/>
          </a:bodyPr>
          <a:lstStyle/>
          <a:p>
            <a:pPr algn="ctr"/>
            <a:r>
              <a:rPr lang="en-US" sz="2800" b="1" dirty="0">
                <a:cs typeface="Calibri"/>
              </a:rPr>
              <a:t>DEADLINE FOR LOCKING SITES IS</a:t>
            </a:r>
            <a:r>
              <a:rPr lang="en-US" sz="2800" dirty="0">
                <a:cs typeface="Calibri"/>
              </a:rPr>
              <a:t>:</a:t>
            </a:r>
          </a:p>
          <a:p>
            <a:pPr algn="ctr"/>
            <a:r>
              <a:rPr lang="en-US" sz="2800" b="1" dirty="0">
                <a:solidFill>
                  <a:srgbClr val="FF0000"/>
                </a:solidFill>
                <a:cs typeface="Calibri"/>
              </a:rPr>
              <a:t>MONDAY</a:t>
            </a:r>
          </a:p>
          <a:p>
            <a:pPr algn="ctr"/>
            <a:r>
              <a:rPr lang="en-US" sz="2800" b="1" dirty="0">
                <a:solidFill>
                  <a:srgbClr val="FF0000"/>
                </a:solidFill>
                <a:cs typeface="Calibri"/>
              </a:rPr>
              <a:t>2PM</a:t>
            </a:r>
          </a:p>
          <a:p>
            <a:pPr algn="ctr"/>
            <a:endParaRPr lang="en-US" sz="4400" b="1" dirty="0">
              <a:solidFill>
                <a:srgbClr val="FF0000"/>
              </a:solidFill>
              <a:cs typeface="Calibri"/>
            </a:endParaRPr>
          </a:p>
          <a:p>
            <a:pPr algn="ctr"/>
            <a:r>
              <a:rPr lang="en-US" sz="2400" b="1" dirty="0">
                <a:solidFill>
                  <a:srgbClr val="FF0000"/>
                </a:solidFill>
                <a:cs typeface="Calibri"/>
              </a:rPr>
              <a:t>If you don’t lock or advise of an issue the site will be locked for you which will result in receive a complete and correct invoice </a:t>
            </a:r>
          </a:p>
        </p:txBody>
      </p:sp>
      <p:sp>
        <p:nvSpPr>
          <p:cNvPr id="6" name="Slide Number Placeholder 5">
            <a:extLst>
              <a:ext uri="{FF2B5EF4-FFF2-40B4-BE49-F238E27FC236}">
                <a16:creationId xmlns:a16="http://schemas.microsoft.com/office/drawing/2014/main" id="{2024F9D4-4F9A-4C4F-A014-0BD8F420B316}"/>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2289250859"/>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93936" y="2673616"/>
            <a:ext cx="6277219" cy="36016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3936" y="509262"/>
            <a:ext cx="9131300" cy="785812"/>
          </a:xfrm>
        </p:spPr>
        <p:txBody>
          <a:bodyPr/>
          <a:lstStyle/>
          <a:p>
            <a:pPr>
              <a:buClr>
                <a:srgbClr val="B8C617"/>
              </a:buClr>
            </a:pPr>
            <a:r>
              <a:rPr lang="en-US" sz="2800" b="1">
                <a:solidFill>
                  <a:srgbClr val="92D050"/>
                </a:solidFill>
                <a:latin typeface="+mn-lt"/>
              </a:rPr>
              <a:t>What Do I Need To Check Before I Lock Site?</a:t>
            </a:r>
          </a:p>
        </p:txBody>
      </p:sp>
      <p:sp>
        <p:nvSpPr>
          <p:cNvPr id="25" name="Rectangle 24">
            <a:extLst>
              <a:ext uri="{FF2B5EF4-FFF2-40B4-BE49-F238E27FC236}">
                <a16:creationId xmlns:a16="http://schemas.microsoft.com/office/drawing/2014/main" id="{3F86E64E-C0D4-4B53-96CE-389384200246}"/>
              </a:ext>
            </a:extLst>
          </p:cNvPr>
          <p:cNvSpPr/>
          <p:nvPr/>
        </p:nvSpPr>
        <p:spPr>
          <a:xfrm>
            <a:off x="545328" y="1240182"/>
            <a:ext cx="9522782" cy="584775"/>
          </a:xfrm>
          <a:prstGeom prst="rect">
            <a:avLst/>
          </a:prstGeom>
        </p:spPr>
        <p:txBody>
          <a:bodyPr wrap="square" lIns="91440" tIns="45720" rIns="91440" bIns="45720" anchor="t">
            <a:spAutoFit/>
          </a:bodyPr>
          <a:lstStyle/>
          <a:p>
            <a:r>
              <a:rPr lang="en-US" sz="1600"/>
              <a:t>Site Locks is the final process before you complete payroll. Once you lock the site you are not able to do anything if you find something wrong. It is important that you do your checks before finalising.  </a:t>
            </a:r>
          </a:p>
        </p:txBody>
      </p:sp>
      <p:sp>
        <p:nvSpPr>
          <p:cNvPr id="16" name="Rectangle 15">
            <a:extLst>
              <a:ext uri="{FF2B5EF4-FFF2-40B4-BE49-F238E27FC236}">
                <a16:creationId xmlns:a16="http://schemas.microsoft.com/office/drawing/2014/main" id="{D0A78720-9BEF-4513-B205-282EC909A2BB}"/>
              </a:ext>
            </a:extLst>
          </p:cNvPr>
          <p:cNvSpPr/>
          <p:nvPr/>
        </p:nvSpPr>
        <p:spPr>
          <a:xfrm>
            <a:off x="1528009" y="1888687"/>
            <a:ext cx="3067942" cy="584775"/>
          </a:xfrm>
          <a:prstGeom prst="rect">
            <a:avLst/>
          </a:prstGeom>
        </p:spPr>
        <p:txBody>
          <a:bodyPr wrap="square" lIns="91440" tIns="45720" rIns="91440" bIns="45720" anchor="t">
            <a:spAutoFit/>
          </a:bodyPr>
          <a:lstStyle/>
          <a:p>
            <a:pPr algn="ctr"/>
            <a:r>
              <a:rPr lang="en-US" sz="1600"/>
              <a:t>Go to Finance and back to your timesheet page.</a:t>
            </a:r>
            <a:endParaRPr lang="en-US" sz="1600">
              <a:cs typeface="Calibri"/>
            </a:endParaRPr>
          </a:p>
        </p:txBody>
      </p:sp>
      <p:sp>
        <p:nvSpPr>
          <p:cNvPr id="8" name="Rectangle 7">
            <a:extLst>
              <a:ext uri="{FF2B5EF4-FFF2-40B4-BE49-F238E27FC236}">
                <a16:creationId xmlns:a16="http://schemas.microsoft.com/office/drawing/2014/main" id="{070D095F-3C30-481B-B74C-007E080F8930}"/>
              </a:ext>
            </a:extLst>
          </p:cNvPr>
          <p:cNvSpPr/>
          <p:nvPr/>
        </p:nvSpPr>
        <p:spPr>
          <a:xfrm>
            <a:off x="6590029" y="3540560"/>
            <a:ext cx="4162937"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39BDC4-E72A-49AD-8CA8-30022E7DC690}"/>
              </a:ext>
            </a:extLst>
          </p:cNvPr>
          <p:cNvSpPr txBox="1"/>
          <p:nvPr/>
        </p:nvSpPr>
        <p:spPr>
          <a:xfrm>
            <a:off x="7533517" y="1962292"/>
            <a:ext cx="32194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mn-lt"/>
                <a:cs typeface="+mn-lt"/>
              </a:rPr>
              <a:t>You need to check your hours and charge rates match.</a:t>
            </a:r>
            <a:endParaRPr lang="en-US" sz="1600">
              <a:cs typeface="Calibri" panose="020F0502020204030204"/>
            </a:endParaRPr>
          </a:p>
        </p:txBody>
      </p:sp>
      <p:cxnSp>
        <p:nvCxnSpPr>
          <p:cNvPr id="3" name="Straight Arrow Connector 2">
            <a:extLst>
              <a:ext uri="{FF2B5EF4-FFF2-40B4-BE49-F238E27FC236}">
                <a16:creationId xmlns:a16="http://schemas.microsoft.com/office/drawing/2014/main" id="{1B8E6816-07C7-43A0-8F62-67004136F142}"/>
              </a:ext>
            </a:extLst>
          </p:cNvPr>
          <p:cNvCxnSpPr>
            <a:cxnSpLocks/>
          </p:cNvCxnSpPr>
          <p:nvPr/>
        </p:nvCxnSpPr>
        <p:spPr>
          <a:xfrm flipH="1">
            <a:off x="2699300" y="2828053"/>
            <a:ext cx="67336" cy="617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E4F1FA0-71AF-4404-85EE-122207EC7313}"/>
              </a:ext>
            </a:extLst>
          </p:cNvPr>
          <p:cNvPicPr>
            <a:picLocks noChangeAspect="1"/>
          </p:cNvPicPr>
          <p:nvPr/>
        </p:nvPicPr>
        <p:blipFill rotWithShape="1">
          <a:blip r:embed="rId3"/>
          <a:srcRect l="61912" t="7332" r="12282" b="44949"/>
          <a:stretch/>
        </p:blipFill>
        <p:spPr>
          <a:xfrm>
            <a:off x="699899" y="2754747"/>
            <a:ext cx="6072684" cy="3435422"/>
          </a:xfrm>
          <a:prstGeom prst="rect">
            <a:avLst/>
          </a:prstGeom>
        </p:spPr>
      </p:pic>
      <p:sp>
        <p:nvSpPr>
          <p:cNvPr id="34" name="Rectangle 33">
            <a:extLst>
              <a:ext uri="{FF2B5EF4-FFF2-40B4-BE49-F238E27FC236}">
                <a16:creationId xmlns:a16="http://schemas.microsoft.com/office/drawing/2014/main" id="{A2ACAEF3-9F6D-46CF-A642-6E5081021618}"/>
              </a:ext>
            </a:extLst>
          </p:cNvPr>
          <p:cNvSpPr/>
          <p:nvPr/>
        </p:nvSpPr>
        <p:spPr>
          <a:xfrm>
            <a:off x="2861801" y="2828053"/>
            <a:ext cx="389057" cy="216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63AD39-6BF2-467E-8C84-AE3635B34B24}"/>
              </a:ext>
            </a:extLst>
          </p:cNvPr>
          <p:cNvSpPr/>
          <p:nvPr/>
        </p:nvSpPr>
        <p:spPr>
          <a:xfrm>
            <a:off x="2887544" y="4904392"/>
            <a:ext cx="1465848" cy="216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E5BF8277-F0EE-4609-8249-3ABBC88E2CA6}"/>
              </a:ext>
            </a:extLst>
          </p:cNvPr>
          <p:cNvCxnSpPr>
            <a:cxnSpLocks/>
          </p:cNvCxnSpPr>
          <p:nvPr/>
        </p:nvCxnSpPr>
        <p:spPr>
          <a:xfrm flipH="1">
            <a:off x="3245742" y="2177091"/>
            <a:ext cx="1927887" cy="7550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0E38D51-0232-4E04-AE3A-B5A0BC573580}"/>
              </a:ext>
            </a:extLst>
          </p:cNvPr>
          <p:cNvSpPr/>
          <p:nvPr/>
        </p:nvSpPr>
        <p:spPr>
          <a:xfrm>
            <a:off x="5224752" y="3078760"/>
            <a:ext cx="6556944" cy="327759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96466B0A-0A01-48E4-AD71-ABB55A519C45}"/>
              </a:ext>
            </a:extLst>
          </p:cNvPr>
          <p:cNvPicPr>
            <a:picLocks noChangeAspect="1"/>
          </p:cNvPicPr>
          <p:nvPr/>
        </p:nvPicPr>
        <p:blipFill rotWithShape="1">
          <a:blip r:embed="rId4"/>
          <a:srcRect l="61893" t="20571" r="12767" b="7364"/>
          <a:stretch/>
        </p:blipFill>
        <p:spPr>
          <a:xfrm>
            <a:off x="5333449" y="3157282"/>
            <a:ext cx="6328342" cy="3103609"/>
          </a:xfrm>
          <a:prstGeom prst="rect">
            <a:avLst/>
          </a:prstGeom>
        </p:spPr>
      </p:pic>
      <p:sp>
        <p:nvSpPr>
          <p:cNvPr id="19" name="Rectangle 18">
            <a:extLst>
              <a:ext uri="{FF2B5EF4-FFF2-40B4-BE49-F238E27FC236}">
                <a16:creationId xmlns:a16="http://schemas.microsoft.com/office/drawing/2014/main" id="{9351AC32-5B82-4758-9D83-1FBAF2078DB5}"/>
              </a:ext>
            </a:extLst>
          </p:cNvPr>
          <p:cNvSpPr/>
          <p:nvPr/>
        </p:nvSpPr>
        <p:spPr>
          <a:xfrm>
            <a:off x="7064558" y="3679421"/>
            <a:ext cx="4437413"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5667DE0-07DE-43F2-893A-193DA026E2FE}"/>
              </a:ext>
            </a:extLst>
          </p:cNvPr>
          <p:cNvCxnSpPr>
            <a:cxnSpLocks/>
          </p:cNvCxnSpPr>
          <p:nvPr/>
        </p:nvCxnSpPr>
        <p:spPr>
          <a:xfrm flipH="1">
            <a:off x="3707781" y="2167187"/>
            <a:ext cx="1465848" cy="2723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C27B858-520D-40F9-BE9B-61B8FAB3BAD5}"/>
              </a:ext>
            </a:extLst>
          </p:cNvPr>
          <p:cNvCxnSpPr>
            <a:cxnSpLocks/>
            <a:endCxn id="19" idx="0"/>
          </p:cNvCxnSpPr>
          <p:nvPr/>
        </p:nvCxnSpPr>
        <p:spPr>
          <a:xfrm>
            <a:off x="9283264" y="2610977"/>
            <a:ext cx="1" cy="10684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89E879F9-14CC-4955-84D6-EA25B442B336}"/>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18580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10" name="Slide Number Placeholder 9">
            <a:extLst>
              <a:ext uri="{FF2B5EF4-FFF2-40B4-BE49-F238E27FC236}">
                <a16:creationId xmlns:a16="http://schemas.microsoft.com/office/drawing/2014/main" id="{63228E8C-53F0-4738-8153-6C3E163ECB7E}"/>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3499286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22883" y="217133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509013"/>
            <a:ext cx="9131300" cy="484188"/>
          </a:xfrm>
        </p:spPr>
        <p:txBody>
          <a:bodyPr/>
          <a:lstStyle/>
          <a:p>
            <a:pPr>
              <a:buClr>
                <a:srgbClr val="B8C617"/>
              </a:buClr>
            </a:pPr>
            <a:r>
              <a:rPr lang="en-US" sz="2800" b="1">
                <a:solidFill>
                  <a:srgbClr val="92D050"/>
                </a:solidFill>
                <a:latin typeface="+mn-lt"/>
              </a:rPr>
              <a:t>Where To Find Period (Week), Division And Client?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Next you will need to add your Period. This is the </a:t>
            </a:r>
            <a:r>
              <a:rPr lang="en-US" sz="1600" b="1"/>
              <a:t>week</a:t>
            </a:r>
            <a:r>
              <a:rPr lang="en-US" sz="1600"/>
              <a:t> of payroll you are processing, </a:t>
            </a:r>
            <a:r>
              <a:rPr lang="en-US" sz="1600" b="1"/>
              <a:t>division</a:t>
            </a:r>
            <a:r>
              <a:rPr lang="en-US" sz="1600"/>
              <a:t> which your </a:t>
            </a:r>
            <a:r>
              <a:rPr lang="en-US" sz="1600" b="1"/>
              <a:t>client</a:t>
            </a:r>
            <a:r>
              <a:rPr lang="en-US" sz="1600"/>
              <a:t> sits under and then find your client.</a:t>
            </a:r>
          </a:p>
        </p:txBody>
      </p:sp>
      <p:pic>
        <p:nvPicPr>
          <p:cNvPr id="2" name="Picture 1">
            <a:extLst>
              <a:ext uri="{FF2B5EF4-FFF2-40B4-BE49-F238E27FC236}">
                <a16:creationId xmlns:a16="http://schemas.microsoft.com/office/drawing/2014/main" id="{25146D5C-ED4A-4F11-BD6B-8B25F0F909DF}"/>
              </a:ext>
            </a:extLst>
          </p:cNvPr>
          <p:cNvPicPr>
            <a:picLocks noChangeAspect="1"/>
          </p:cNvPicPr>
          <p:nvPr/>
        </p:nvPicPr>
        <p:blipFill rotWithShape="1">
          <a:blip r:embed="rId3"/>
          <a:srcRect l="61911" t="13719" r="12437" b="43377"/>
          <a:stretch/>
        </p:blipFill>
        <p:spPr>
          <a:xfrm>
            <a:off x="708060" y="2245388"/>
            <a:ext cx="5959867" cy="3427579"/>
          </a:xfrm>
          <a:prstGeom prst="rect">
            <a:avLst/>
          </a:prstGeom>
        </p:spPr>
      </p:pic>
      <p:sp>
        <p:nvSpPr>
          <p:cNvPr id="19" name="Rectangle 18">
            <a:extLst>
              <a:ext uri="{FF2B5EF4-FFF2-40B4-BE49-F238E27FC236}">
                <a16:creationId xmlns:a16="http://schemas.microsoft.com/office/drawing/2014/main" id="{E964FC0C-C913-4897-8BDE-7B7C630F3A2C}"/>
              </a:ext>
            </a:extLst>
          </p:cNvPr>
          <p:cNvSpPr/>
          <p:nvPr/>
        </p:nvSpPr>
        <p:spPr>
          <a:xfrm>
            <a:off x="817266" y="3133618"/>
            <a:ext cx="1381403" cy="2366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E0F41AB-583A-4D2C-9782-457C8B21E1D6}"/>
              </a:ext>
            </a:extLst>
          </p:cNvPr>
          <p:cNvSpPr/>
          <p:nvPr/>
        </p:nvSpPr>
        <p:spPr>
          <a:xfrm>
            <a:off x="3023831" y="267637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910424-F898-42C5-A846-FA58A48729E0}"/>
              </a:ext>
            </a:extLst>
          </p:cNvPr>
          <p:cNvPicPr>
            <a:picLocks noChangeAspect="1"/>
          </p:cNvPicPr>
          <p:nvPr/>
        </p:nvPicPr>
        <p:blipFill rotWithShape="1">
          <a:blip r:embed="rId4"/>
          <a:srcRect l="62403" t="13945" r="11201" b="36174"/>
          <a:stretch/>
        </p:blipFill>
        <p:spPr>
          <a:xfrm>
            <a:off x="3130138" y="2773610"/>
            <a:ext cx="5931724" cy="3397067"/>
          </a:xfrm>
          <a:prstGeom prst="rect">
            <a:avLst/>
          </a:prstGeom>
        </p:spPr>
      </p:pic>
      <p:sp>
        <p:nvSpPr>
          <p:cNvPr id="15" name="Rectangle 14">
            <a:extLst>
              <a:ext uri="{FF2B5EF4-FFF2-40B4-BE49-F238E27FC236}">
                <a16:creationId xmlns:a16="http://schemas.microsoft.com/office/drawing/2014/main" id="{99EFDCE2-20AB-4990-9500-BA6946176142}"/>
              </a:ext>
            </a:extLst>
          </p:cNvPr>
          <p:cNvSpPr/>
          <p:nvPr/>
        </p:nvSpPr>
        <p:spPr>
          <a:xfrm>
            <a:off x="5749361" y="3224807"/>
            <a:ext cx="5997984" cy="34713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1D5EE9D-44C3-442C-A77A-07B63EB8F3EE}"/>
              </a:ext>
            </a:extLst>
          </p:cNvPr>
          <p:cNvPicPr>
            <a:picLocks noChangeAspect="1"/>
          </p:cNvPicPr>
          <p:nvPr/>
        </p:nvPicPr>
        <p:blipFill rotWithShape="1">
          <a:blip r:embed="rId5"/>
          <a:srcRect l="62112" t="15004" r="12039" b="28972"/>
          <a:stretch/>
        </p:blipFill>
        <p:spPr>
          <a:xfrm>
            <a:off x="5867472" y="3316948"/>
            <a:ext cx="5756349" cy="3300476"/>
          </a:xfrm>
          <a:prstGeom prst="rect">
            <a:avLst/>
          </a:prstGeom>
        </p:spPr>
      </p:pic>
      <p:sp>
        <p:nvSpPr>
          <p:cNvPr id="16" name="Rectangle 15">
            <a:extLst>
              <a:ext uri="{FF2B5EF4-FFF2-40B4-BE49-F238E27FC236}">
                <a16:creationId xmlns:a16="http://schemas.microsoft.com/office/drawing/2014/main" id="{317F53D3-92CE-4D0D-9422-6691DC455566}"/>
              </a:ext>
            </a:extLst>
          </p:cNvPr>
          <p:cNvSpPr/>
          <p:nvPr/>
        </p:nvSpPr>
        <p:spPr>
          <a:xfrm>
            <a:off x="3119864" y="3996119"/>
            <a:ext cx="1309576" cy="20212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2292ED2-F551-4253-8599-F6539275980D}"/>
              </a:ext>
            </a:extLst>
          </p:cNvPr>
          <p:cNvSpPr/>
          <p:nvPr/>
        </p:nvSpPr>
        <p:spPr>
          <a:xfrm>
            <a:off x="5888808" y="4715311"/>
            <a:ext cx="1426281" cy="1520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7E62A34B-6264-44B8-9A91-727E793BE35A}"/>
              </a:ext>
            </a:extLst>
          </p:cNvPr>
          <p:cNvCxnSpPr>
            <a:cxnSpLocks/>
          </p:cNvCxnSpPr>
          <p:nvPr/>
        </p:nvCxnSpPr>
        <p:spPr>
          <a:xfrm flipH="1">
            <a:off x="1952090" y="1748938"/>
            <a:ext cx="2874631" cy="18161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318CDF-C3B4-4FB7-9248-6EA9DBAB8511}"/>
              </a:ext>
            </a:extLst>
          </p:cNvPr>
          <p:cNvCxnSpPr>
            <a:cxnSpLocks/>
          </p:cNvCxnSpPr>
          <p:nvPr/>
        </p:nvCxnSpPr>
        <p:spPr>
          <a:xfrm flipH="1">
            <a:off x="4232953" y="1748938"/>
            <a:ext cx="3643481" cy="2535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929825-7AAE-491F-8567-8F10380BAC93}"/>
              </a:ext>
            </a:extLst>
          </p:cNvPr>
          <p:cNvCxnSpPr>
            <a:cxnSpLocks/>
          </p:cNvCxnSpPr>
          <p:nvPr/>
        </p:nvCxnSpPr>
        <p:spPr>
          <a:xfrm flipH="1">
            <a:off x="7068620" y="1748938"/>
            <a:ext cx="2439693" cy="3275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EDB03DD-A3C9-442E-84AE-82F6CBE21578}"/>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1480733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34721" y="1874572"/>
            <a:ext cx="6330806" cy="286999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6863" y="330983"/>
            <a:ext cx="9131300" cy="584200"/>
          </a:xfrm>
        </p:spPr>
        <p:txBody>
          <a:bodyPr/>
          <a:lstStyle/>
          <a:p>
            <a:pPr>
              <a:buClr>
                <a:srgbClr val="B8C617"/>
              </a:buClr>
            </a:pPr>
            <a:r>
              <a:rPr lang="en-US" sz="2800" b="1">
                <a:solidFill>
                  <a:srgbClr val="92D050"/>
                </a:solidFill>
                <a:latin typeface="+mn-lt"/>
              </a:rPr>
              <a:t>Where To Generate Your Lock Report?</a:t>
            </a:r>
          </a:p>
        </p:txBody>
      </p:sp>
      <p:sp>
        <p:nvSpPr>
          <p:cNvPr id="25" name="Rectangle 24">
            <a:extLst>
              <a:ext uri="{FF2B5EF4-FFF2-40B4-BE49-F238E27FC236}">
                <a16:creationId xmlns:a16="http://schemas.microsoft.com/office/drawing/2014/main" id="{3F86E64E-C0D4-4B53-96CE-389384200246}"/>
              </a:ext>
            </a:extLst>
          </p:cNvPr>
          <p:cNvSpPr/>
          <p:nvPr/>
        </p:nvSpPr>
        <p:spPr>
          <a:xfrm>
            <a:off x="7535853" y="1757745"/>
            <a:ext cx="3485181" cy="1815882"/>
          </a:xfrm>
          <a:prstGeom prst="rect">
            <a:avLst/>
          </a:prstGeom>
        </p:spPr>
        <p:txBody>
          <a:bodyPr wrap="square" lIns="91440" tIns="45720" rIns="91440" bIns="45720" anchor="t">
            <a:spAutoFit/>
          </a:bodyPr>
          <a:lstStyle/>
          <a:p>
            <a:pPr algn="ctr"/>
            <a:r>
              <a:rPr lang="en-US" sz="1600"/>
              <a:t>The report will show you</a:t>
            </a:r>
          </a:p>
          <a:p>
            <a:pPr algn="ctr"/>
            <a:r>
              <a:rPr lang="en-US" sz="1600"/>
              <a:t>Worker, Workers ID, Job Card, Hours, Pay Rate, Charge Rate, Total Pay and Total Charge.</a:t>
            </a:r>
          </a:p>
          <a:p>
            <a:pPr algn="ctr"/>
            <a:endParaRPr lang="en-US" sz="1600"/>
          </a:p>
          <a:p>
            <a:pPr algn="ctr"/>
            <a:r>
              <a:rPr lang="en-US" sz="1600"/>
              <a:t>This will enable you to do a final check before locking your payroll.</a:t>
            </a:r>
            <a:endParaRPr lang="en-US"/>
          </a:p>
        </p:txBody>
      </p:sp>
      <p:pic>
        <p:nvPicPr>
          <p:cNvPr id="4" name="Picture 3">
            <a:extLst>
              <a:ext uri="{FF2B5EF4-FFF2-40B4-BE49-F238E27FC236}">
                <a16:creationId xmlns:a16="http://schemas.microsoft.com/office/drawing/2014/main" id="{7AA518FD-A95B-412F-ABFF-F3307BFF675F}"/>
              </a:ext>
            </a:extLst>
          </p:cNvPr>
          <p:cNvPicPr>
            <a:picLocks noChangeAspect="1"/>
          </p:cNvPicPr>
          <p:nvPr/>
        </p:nvPicPr>
        <p:blipFill rotWithShape="1">
          <a:blip r:embed="rId4"/>
          <a:srcRect l="61820" t="14686" r="12208" b="46735"/>
          <a:stretch/>
        </p:blipFill>
        <p:spPr>
          <a:xfrm>
            <a:off x="759739" y="2015531"/>
            <a:ext cx="6138526" cy="259936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428791" y="2724664"/>
            <a:ext cx="4386119" cy="7295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1509204" y="1523771"/>
            <a:ext cx="1120980" cy="1745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BC1F68-1623-4791-9206-CF5CD8E0B59B}"/>
              </a:ext>
            </a:extLst>
          </p:cNvPr>
          <p:cNvSpPr/>
          <p:nvPr/>
        </p:nvSpPr>
        <p:spPr>
          <a:xfrm>
            <a:off x="1006941" y="3978898"/>
            <a:ext cx="10425320" cy="237053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0F854D0B-3073-4614-82AC-74C526CAC6DA}"/>
              </a:ext>
            </a:extLst>
          </p:cNvPr>
          <p:cNvPicPr>
            <a:picLocks noChangeAspect="1"/>
          </p:cNvPicPr>
          <p:nvPr/>
        </p:nvPicPr>
        <p:blipFill>
          <a:blip r:embed="rId5"/>
          <a:stretch>
            <a:fillRect/>
          </a:stretch>
        </p:blipFill>
        <p:spPr>
          <a:xfrm>
            <a:off x="1092961" y="4101770"/>
            <a:ext cx="10229159" cy="2155192"/>
          </a:xfrm>
          <a:prstGeom prst="rect">
            <a:avLst/>
          </a:prstGeom>
        </p:spPr>
      </p:pic>
      <p:sp>
        <p:nvSpPr>
          <p:cNvPr id="22" name="Rectangle 21">
            <a:extLst>
              <a:ext uri="{FF2B5EF4-FFF2-40B4-BE49-F238E27FC236}">
                <a16:creationId xmlns:a16="http://schemas.microsoft.com/office/drawing/2014/main" id="{2C3385E9-16D5-416F-85B2-5EBEE2904081}"/>
              </a:ext>
            </a:extLst>
          </p:cNvPr>
          <p:cNvSpPr/>
          <p:nvPr/>
        </p:nvSpPr>
        <p:spPr>
          <a:xfrm>
            <a:off x="6493303" y="4101770"/>
            <a:ext cx="404962"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23BAD4C-9196-4E4C-8F3F-44742FD7A4BB}"/>
              </a:ext>
            </a:extLst>
          </p:cNvPr>
          <p:cNvSpPr/>
          <p:nvPr/>
        </p:nvSpPr>
        <p:spPr>
          <a:xfrm>
            <a:off x="613355" y="1172970"/>
            <a:ext cx="5285224" cy="584775"/>
          </a:xfrm>
          <a:prstGeom prst="rect">
            <a:avLst/>
          </a:prstGeom>
        </p:spPr>
        <p:txBody>
          <a:bodyPr wrap="square" lIns="91440" tIns="45720" rIns="91440" bIns="45720" anchor="t">
            <a:spAutoFit/>
          </a:bodyPr>
          <a:lstStyle/>
          <a:p>
            <a:r>
              <a:rPr lang="en-US" sz="1600"/>
              <a:t>Click on get report and this will then generate a CSV report.</a:t>
            </a:r>
          </a:p>
          <a:p>
            <a:endParaRPr lang="en-US" sz="1600"/>
          </a:p>
        </p:txBody>
      </p:sp>
      <p:sp>
        <p:nvSpPr>
          <p:cNvPr id="18" name="Rectangle 17">
            <a:extLst>
              <a:ext uri="{FF2B5EF4-FFF2-40B4-BE49-F238E27FC236}">
                <a16:creationId xmlns:a16="http://schemas.microsoft.com/office/drawing/2014/main" id="{FEB58730-8C2A-4189-BF53-795DE7921923}"/>
              </a:ext>
            </a:extLst>
          </p:cNvPr>
          <p:cNvSpPr/>
          <p:nvPr/>
        </p:nvSpPr>
        <p:spPr>
          <a:xfrm>
            <a:off x="7535853" y="4101769"/>
            <a:ext cx="684869"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2C2C3FC-1EA0-4FB0-86E7-5C992AA4F876}"/>
              </a:ext>
            </a:extLst>
          </p:cNvPr>
          <p:cNvSpPr/>
          <p:nvPr/>
        </p:nvSpPr>
        <p:spPr>
          <a:xfrm>
            <a:off x="10223280" y="4101768"/>
            <a:ext cx="755391" cy="2073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3171524F-EF7A-4D9A-93DC-1CA061321B53}"/>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4157738776"/>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96030" y="2058651"/>
            <a:ext cx="4081272" cy="354800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5355" y="360784"/>
            <a:ext cx="7212013" cy="785812"/>
          </a:xfrm>
        </p:spPr>
        <p:txBody>
          <a:bodyPr/>
          <a:lstStyle/>
          <a:p>
            <a:pPr>
              <a:buClr>
                <a:srgbClr val="B8C617"/>
              </a:buClr>
            </a:pPr>
            <a:r>
              <a:rPr lang="en-US" sz="2800" b="1">
                <a:solidFill>
                  <a:srgbClr val="92D050"/>
                </a:solidFill>
                <a:latin typeface="+mn-lt"/>
              </a:rPr>
              <a:t>How To Lock Your Site?</a:t>
            </a:r>
          </a:p>
        </p:txBody>
      </p:sp>
      <p:pic>
        <p:nvPicPr>
          <p:cNvPr id="3" name="Picture 2">
            <a:extLst>
              <a:ext uri="{FF2B5EF4-FFF2-40B4-BE49-F238E27FC236}">
                <a16:creationId xmlns:a16="http://schemas.microsoft.com/office/drawing/2014/main" id="{02F7AD52-51D3-46CD-8A81-15A6FBD18E56}"/>
              </a:ext>
            </a:extLst>
          </p:cNvPr>
          <p:cNvPicPr>
            <a:picLocks noChangeAspect="1"/>
          </p:cNvPicPr>
          <p:nvPr/>
        </p:nvPicPr>
        <p:blipFill>
          <a:blip r:embed="rId3"/>
          <a:stretch>
            <a:fillRect/>
          </a:stretch>
        </p:blipFill>
        <p:spPr>
          <a:xfrm>
            <a:off x="840738" y="2175029"/>
            <a:ext cx="3812946" cy="3308103"/>
          </a:xfrm>
          <a:prstGeom prst="rect">
            <a:avLst/>
          </a:prstGeom>
        </p:spPr>
      </p:pic>
      <p:sp>
        <p:nvSpPr>
          <p:cNvPr id="17" name="Rectangle 16">
            <a:extLst>
              <a:ext uri="{FF2B5EF4-FFF2-40B4-BE49-F238E27FC236}">
                <a16:creationId xmlns:a16="http://schemas.microsoft.com/office/drawing/2014/main" id="{72DE00FD-9D39-4C88-8D48-007B75A5BCE4}"/>
              </a:ext>
            </a:extLst>
          </p:cNvPr>
          <p:cNvSpPr/>
          <p:nvPr/>
        </p:nvSpPr>
        <p:spPr>
          <a:xfrm>
            <a:off x="6494843" y="2709068"/>
            <a:ext cx="4775908" cy="13859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7D2FBC1-5263-4F29-B2CF-E9A0584F4356}"/>
              </a:ext>
            </a:extLst>
          </p:cNvPr>
          <p:cNvPicPr>
            <a:picLocks noChangeAspect="1"/>
          </p:cNvPicPr>
          <p:nvPr/>
        </p:nvPicPr>
        <p:blipFill>
          <a:blip r:embed="rId4"/>
          <a:stretch>
            <a:fillRect/>
          </a:stretch>
        </p:blipFill>
        <p:spPr>
          <a:xfrm>
            <a:off x="6599179" y="2805769"/>
            <a:ext cx="4593914" cy="121357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546827" y="3251443"/>
            <a:ext cx="646266" cy="511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076E4AD-51C3-4140-B007-81A1CD7B2202}"/>
              </a:ext>
            </a:extLst>
          </p:cNvPr>
          <p:cNvSpPr/>
          <p:nvPr/>
        </p:nvSpPr>
        <p:spPr>
          <a:xfrm>
            <a:off x="4220773" y="5213174"/>
            <a:ext cx="443228" cy="294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F9A29EC-5337-45AC-A0C6-DB5AE1E29D2F}"/>
              </a:ext>
            </a:extLst>
          </p:cNvPr>
          <p:cNvSpPr/>
          <p:nvPr/>
        </p:nvSpPr>
        <p:spPr>
          <a:xfrm>
            <a:off x="945349" y="3375169"/>
            <a:ext cx="1715974" cy="953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359642" y="1829135"/>
            <a:ext cx="25516" cy="14069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37469E2-233B-4DB1-9862-680EBF0D3CEE}"/>
              </a:ext>
            </a:extLst>
          </p:cNvPr>
          <p:cNvCxnSpPr>
            <a:cxnSpLocks/>
          </p:cNvCxnSpPr>
          <p:nvPr/>
        </p:nvCxnSpPr>
        <p:spPr>
          <a:xfrm flipV="1">
            <a:off x="9448674" y="3843427"/>
            <a:ext cx="1014889" cy="1070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F83E030-CDBE-4C45-A10B-A8745590B956}"/>
              </a:ext>
            </a:extLst>
          </p:cNvPr>
          <p:cNvSpPr/>
          <p:nvPr/>
        </p:nvSpPr>
        <p:spPr>
          <a:xfrm>
            <a:off x="4365973" y="1919605"/>
            <a:ext cx="4044193" cy="369332"/>
          </a:xfrm>
          <a:prstGeom prst="rect">
            <a:avLst/>
          </a:prstGeom>
        </p:spPr>
        <p:txBody>
          <a:bodyPr wrap="square" lIns="91440" tIns="45720" rIns="91440" bIns="45720" anchor="t">
            <a:spAutoFit/>
          </a:bodyPr>
          <a:lstStyle/>
          <a:p>
            <a:pPr algn="ctr"/>
            <a:r>
              <a:rPr lang="en-US"/>
              <a:t>You can now l</a:t>
            </a:r>
            <a:r>
              <a:rPr lang="en-GB"/>
              <a:t>ock your site.</a:t>
            </a:r>
            <a:endParaRPr lang="en-US"/>
          </a:p>
        </p:txBody>
      </p:sp>
      <p:cxnSp>
        <p:nvCxnSpPr>
          <p:cNvPr id="24" name="Straight Arrow Connector 23">
            <a:extLst>
              <a:ext uri="{FF2B5EF4-FFF2-40B4-BE49-F238E27FC236}">
                <a16:creationId xmlns:a16="http://schemas.microsoft.com/office/drawing/2014/main" id="{F898FC31-9963-42BD-B3CE-0B759479DF3E}"/>
              </a:ext>
            </a:extLst>
          </p:cNvPr>
          <p:cNvCxnSpPr>
            <a:cxnSpLocks/>
          </p:cNvCxnSpPr>
          <p:nvPr/>
        </p:nvCxnSpPr>
        <p:spPr>
          <a:xfrm flipH="1">
            <a:off x="4548058" y="2358992"/>
            <a:ext cx="1715974" cy="2796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D3537CE-6293-4DEA-9043-F7ACDEA31D4F}"/>
              </a:ext>
            </a:extLst>
          </p:cNvPr>
          <p:cNvSpPr txBox="1"/>
          <p:nvPr/>
        </p:nvSpPr>
        <p:spPr>
          <a:xfrm>
            <a:off x="594879" y="1118242"/>
            <a:ext cx="92894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You are now ready to lock your site. The final stage is to add in PO if required. There are also options to add to job card or worker.</a:t>
            </a:r>
            <a:endParaRPr lang="en-US"/>
          </a:p>
        </p:txBody>
      </p:sp>
      <p:sp>
        <p:nvSpPr>
          <p:cNvPr id="6" name="TextBox 5">
            <a:extLst>
              <a:ext uri="{FF2B5EF4-FFF2-40B4-BE49-F238E27FC236}">
                <a16:creationId xmlns:a16="http://schemas.microsoft.com/office/drawing/2014/main" id="{E21F5850-DC23-428F-8754-9FC9A6237D49}"/>
              </a:ext>
            </a:extLst>
          </p:cNvPr>
          <p:cNvSpPr txBox="1"/>
          <p:nvPr/>
        </p:nvSpPr>
        <p:spPr>
          <a:xfrm>
            <a:off x="6613005" y="4903953"/>
            <a:ext cx="3470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ea typeface="+mn-lt"/>
                <a:cs typeface="+mn-lt"/>
              </a:rPr>
              <a:t>The site will go from lock to unlock.</a:t>
            </a:r>
          </a:p>
        </p:txBody>
      </p:sp>
      <p:sp>
        <p:nvSpPr>
          <p:cNvPr id="8" name="TextBox 7">
            <a:extLst>
              <a:ext uri="{FF2B5EF4-FFF2-40B4-BE49-F238E27FC236}">
                <a16:creationId xmlns:a16="http://schemas.microsoft.com/office/drawing/2014/main" id="{7562E181-FA71-4C31-AFA6-19EEE9927238}"/>
              </a:ext>
            </a:extLst>
          </p:cNvPr>
          <p:cNvSpPr txBox="1"/>
          <p:nvPr/>
        </p:nvSpPr>
        <p:spPr>
          <a:xfrm>
            <a:off x="4365973" y="5237328"/>
            <a:ext cx="812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0000"/>
                </a:solidFill>
              </a:rPr>
              <a:t>It is forbidden to unlock a site and will not allow you to do so.</a:t>
            </a:r>
            <a:endParaRPr lang="en-US" b="1">
              <a:solidFill>
                <a:srgbClr val="FF0000"/>
              </a:solidFill>
              <a:cs typeface="Calibri" panose="020F0502020204030204"/>
            </a:endParaRPr>
          </a:p>
        </p:txBody>
      </p:sp>
      <p:sp>
        <p:nvSpPr>
          <p:cNvPr id="14" name="Slide Number Placeholder 13">
            <a:extLst>
              <a:ext uri="{FF2B5EF4-FFF2-40B4-BE49-F238E27FC236}">
                <a16:creationId xmlns:a16="http://schemas.microsoft.com/office/drawing/2014/main" id="{043A528A-730F-4034-9D88-CD5FB045F38A}"/>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2161096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WORKER OVERVIEW</a:t>
            </a:r>
          </a:p>
          <a:p>
            <a:endParaRPr lang="en-GB" sz="4800"/>
          </a:p>
        </p:txBody>
      </p:sp>
      <p:sp>
        <p:nvSpPr>
          <p:cNvPr id="10" name="Slide Number Placeholder 9">
            <a:extLst>
              <a:ext uri="{FF2B5EF4-FFF2-40B4-BE49-F238E27FC236}">
                <a16:creationId xmlns:a16="http://schemas.microsoft.com/office/drawing/2014/main" id="{A1052BFF-429D-4902-8A54-1D1B17E4A0F9}"/>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2111926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MANAGE WORKER</a:t>
            </a:r>
          </a:p>
          <a:p>
            <a:endParaRPr lang="en-GB" sz="4800"/>
          </a:p>
        </p:txBody>
      </p:sp>
      <p:sp>
        <p:nvSpPr>
          <p:cNvPr id="10" name="Slide Number Placeholder 9">
            <a:extLst>
              <a:ext uri="{FF2B5EF4-FFF2-40B4-BE49-F238E27FC236}">
                <a16:creationId xmlns:a16="http://schemas.microsoft.com/office/drawing/2014/main" id="{8F5C12ED-3889-4F42-9AD4-4BE7D28D468A}"/>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2103611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87255" y="1888674"/>
            <a:ext cx="6973629" cy="420198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23765" y="373408"/>
            <a:ext cx="9340850" cy="785812"/>
          </a:xfrm>
        </p:spPr>
        <p:txBody>
          <a:bodyPr/>
          <a:lstStyle/>
          <a:p>
            <a:r>
              <a:rPr lang="en-GB" sz="2800" b="1">
                <a:solidFill>
                  <a:srgbClr val="92D050"/>
                </a:solidFill>
                <a:latin typeface="+mn-lt"/>
                <a:cs typeface="Calibri"/>
              </a:rPr>
              <a:t>How To Fill Out The Workers Details?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40217"/>
            <a:ext cx="8514790" cy="553998"/>
          </a:xfrm>
          <a:prstGeom prst="rect">
            <a:avLst/>
          </a:prstGeom>
          <a:noFill/>
        </p:spPr>
        <p:txBody>
          <a:bodyPr wrap="square" lIns="91440" tIns="45720" rIns="91440" bIns="45720" rtlCol="0" anchor="t">
            <a:spAutoFit/>
          </a:bodyPr>
          <a:lstStyle/>
          <a:p>
            <a:r>
              <a:rPr lang="en-GB" sz="1600"/>
              <a:t>Enter the worker's type. You need to select worker here.</a:t>
            </a:r>
            <a:endParaRPr lang="en-GB" sz="1600">
              <a:cs typeface="Calibri"/>
            </a:endParaRPr>
          </a:p>
          <a:p>
            <a:endParaRPr lang="en-GB" sz="1400"/>
          </a:p>
        </p:txBody>
      </p:sp>
      <p:pic>
        <p:nvPicPr>
          <p:cNvPr id="4" name="Picture 3">
            <a:extLst>
              <a:ext uri="{FF2B5EF4-FFF2-40B4-BE49-F238E27FC236}">
                <a16:creationId xmlns:a16="http://schemas.microsoft.com/office/drawing/2014/main" id="{95487F1A-988B-4E59-9390-DD4A8C9EEA76}"/>
              </a:ext>
            </a:extLst>
          </p:cNvPr>
          <p:cNvPicPr>
            <a:picLocks noChangeAspect="1"/>
          </p:cNvPicPr>
          <p:nvPr/>
        </p:nvPicPr>
        <p:blipFill rotWithShape="1">
          <a:blip r:embed="rId3"/>
          <a:srcRect l="63706" t="13336" r="14727" b="11937"/>
          <a:stretch/>
        </p:blipFill>
        <p:spPr>
          <a:xfrm>
            <a:off x="775778" y="2006632"/>
            <a:ext cx="6761334" cy="4000989"/>
          </a:xfrm>
          <a:prstGeom prst="rect">
            <a:avLst/>
          </a:prstGeom>
        </p:spPr>
      </p:pic>
      <p:sp>
        <p:nvSpPr>
          <p:cNvPr id="10" name="Rectangle 9">
            <a:extLst>
              <a:ext uri="{FF2B5EF4-FFF2-40B4-BE49-F238E27FC236}">
                <a16:creationId xmlns:a16="http://schemas.microsoft.com/office/drawing/2014/main" id="{D8D493F8-CE03-4D85-A1C5-7DF45428143D}"/>
              </a:ext>
            </a:extLst>
          </p:cNvPr>
          <p:cNvSpPr/>
          <p:nvPr/>
        </p:nvSpPr>
        <p:spPr>
          <a:xfrm>
            <a:off x="2419726" y="2748687"/>
            <a:ext cx="2594064" cy="58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77DE97C-C527-4F74-8752-5CD45BF1994B}"/>
              </a:ext>
            </a:extLst>
          </p:cNvPr>
          <p:cNvSpPr/>
          <p:nvPr/>
        </p:nvSpPr>
        <p:spPr>
          <a:xfrm>
            <a:off x="7768900" y="1882262"/>
            <a:ext cx="3203900" cy="115456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A4B0CE6-2BA4-417B-8451-645D036CD7DA}"/>
              </a:ext>
            </a:extLst>
          </p:cNvPr>
          <p:cNvPicPr>
            <a:picLocks noChangeAspect="1"/>
          </p:cNvPicPr>
          <p:nvPr/>
        </p:nvPicPr>
        <p:blipFill rotWithShape="1">
          <a:blip r:embed="rId4"/>
          <a:srcRect l="70673" t="34245" r="24666" b="59571"/>
          <a:stretch/>
        </p:blipFill>
        <p:spPr>
          <a:xfrm>
            <a:off x="7868769" y="1958154"/>
            <a:ext cx="2984016" cy="1010444"/>
          </a:xfrm>
          <a:prstGeom prst="rect">
            <a:avLst/>
          </a:prstGeom>
        </p:spPr>
      </p:pic>
      <p:cxnSp>
        <p:nvCxnSpPr>
          <p:cNvPr id="19" name="Straight Arrow Connector 18">
            <a:extLst>
              <a:ext uri="{FF2B5EF4-FFF2-40B4-BE49-F238E27FC236}">
                <a16:creationId xmlns:a16="http://schemas.microsoft.com/office/drawing/2014/main" id="{7D1C0C34-E15B-4D16-A3CB-869CA4C938A0}"/>
              </a:ext>
            </a:extLst>
          </p:cNvPr>
          <p:cNvCxnSpPr>
            <a:cxnSpLocks/>
          </p:cNvCxnSpPr>
          <p:nvPr/>
        </p:nvCxnSpPr>
        <p:spPr>
          <a:xfrm flipH="1">
            <a:off x="3565133" y="1431643"/>
            <a:ext cx="591312" cy="14735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
            <a:extLst>
              <a:ext uri="{FF2B5EF4-FFF2-40B4-BE49-F238E27FC236}">
                <a16:creationId xmlns:a16="http://schemas.microsoft.com/office/drawing/2014/main" id="{15162CD4-C3CB-4B8B-A44B-EA0A126BBF4A}"/>
              </a:ext>
            </a:extLst>
          </p:cNvPr>
          <p:cNvSpPr txBox="1"/>
          <p:nvPr/>
        </p:nvSpPr>
        <p:spPr>
          <a:xfrm>
            <a:off x="7868769" y="3267175"/>
            <a:ext cx="3191823" cy="5539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Select the role from the dropdown.</a:t>
            </a:r>
            <a:endParaRPr lang="en-GB" sz="1600">
              <a:cs typeface="Calibri"/>
            </a:endParaRPr>
          </a:p>
          <a:p>
            <a:pPr algn="ctr"/>
            <a:endParaRPr lang="en-GB" sz="1400"/>
          </a:p>
        </p:txBody>
      </p:sp>
      <p:pic>
        <p:nvPicPr>
          <p:cNvPr id="8" name="Picture 7">
            <a:extLst>
              <a:ext uri="{FF2B5EF4-FFF2-40B4-BE49-F238E27FC236}">
                <a16:creationId xmlns:a16="http://schemas.microsoft.com/office/drawing/2014/main" id="{7C9C3112-A3B7-4C61-89B7-C9C3FC33451B}"/>
              </a:ext>
            </a:extLst>
          </p:cNvPr>
          <p:cNvPicPr>
            <a:picLocks noChangeAspect="1"/>
          </p:cNvPicPr>
          <p:nvPr/>
        </p:nvPicPr>
        <p:blipFill>
          <a:blip r:embed="rId5"/>
          <a:stretch>
            <a:fillRect/>
          </a:stretch>
        </p:blipFill>
        <p:spPr>
          <a:xfrm>
            <a:off x="2573150" y="2905228"/>
            <a:ext cx="1499331" cy="167836"/>
          </a:xfrm>
          <a:prstGeom prst="rect">
            <a:avLst/>
          </a:prstGeom>
        </p:spPr>
      </p:pic>
      <p:cxnSp>
        <p:nvCxnSpPr>
          <p:cNvPr id="23" name="Straight Arrow Connector 22">
            <a:extLst>
              <a:ext uri="{FF2B5EF4-FFF2-40B4-BE49-F238E27FC236}">
                <a16:creationId xmlns:a16="http://schemas.microsoft.com/office/drawing/2014/main" id="{A8636BAD-A838-4D78-9937-C81A3D3C5763}"/>
              </a:ext>
            </a:extLst>
          </p:cNvPr>
          <p:cNvCxnSpPr>
            <a:cxnSpLocks/>
          </p:cNvCxnSpPr>
          <p:nvPr/>
        </p:nvCxnSpPr>
        <p:spPr>
          <a:xfrm flipH="1">
            <a:off x="4473297" y="2229492"/>
            <a:ext cx="3287456" cy="948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30F69E4-50B8-4BFF-B410-0343093C7A13}"/>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3856852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96134" y="1850026"/>
            <a:ext cx="7210175" cy="460214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08395" y="238525"/>
            <a:ext cx="9337469" cy="429386"/>
          </a:xfrm>
        </p:spPr>
        <p:txBody>
          <a:bodyPr/>
          <a:lstStyle/>
          <a:p>
            <a:r>
              <a:rPr lang="en-US" sz="2800" b="1">
                <a:solidFill>
                  <a:srgbClr val="92D050"/>
                </a:solidFill>
                <a:latin typeface="+mn-lt"/>
                <a:cs typeface="Calibri"/>
              </a:rPr>
              <a:t>How To Fill Out The Workers Details</a:t>
            </a:r>
            <a:r>
              <a:rPr lang="en-GB" sz="2800" b="1">
                <a:solidFill>
                  <a:srgbClr val="92D050"/>
                </a:solidFill>
                <a:latin typeface="+mn-lt"/>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08395" y="910331"/>
            <a:ext cx="8514790" cy="800219"/>
          </a:xfrm>
          <a:prstGeom prst="rect">
            <a:avLst/>
          </a:prstGeom>
          <a:noFill/>
        </p:spPr>
        <p:txBody>
          <a:bodyPr wrap="square" lIns="91440" tIns="45720" rIns="91440" bIns="45720" rtlCol="0" anchor="t">
            <a:spAutoFit/>
          </a:bodyPr>
          <a:lstStyle/>
          <a:p>
            <a:r>
              <a:rPr lang="en-GB" sz="1600"/>
              <a:t>Enter the candidate’s name here. ‘First name’ and ‘Last name’ must be completed, but ‘Middle name’ is optional.</a:t>
            </a:r>
          </a:p>
          <a:p>
            <a:endParaRPr lang="en-GB" sz="1400"/>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841" r="11602" b="6335"/>
          <a:stretch/>
        </p:blipFill>
        <p:spPr>
          <a:xfrm>
            <a:off x="994022" y="1963244"/>
            <a:ext cx="7000315" cy="4396481"/>
          </a:xfrm>
          <a:prstGeom prst="rect">
            <a:avLst/>
          </a:prstGeom>
        </p:spPr>
      </p:pic>
      <p:cxnSp>
        <p:nvCxnSpPr>
          <p:cNvPr id="18" name="Straight Arrow Connector 17">
            <a:extLst>
              <a:ext uri="{FF2B5EF4-FFF2-40B4-BE49-F238E27FC236}">
                <a16:creationId xmlns:a16="http://schemas.microsoft.com/office/drawing/2014/main" id="{B6C261F4-6AFC-4159-8A95-6D35735E8A6F}"/>
              </a:ext>
            </a:extLst>
          </p:cNvPr>
          <p:cNvCxnSpPr>
            <a:cxnSpLocks/>
          </p:cNvCxnSpPr>
          <p:nvPr/>
        </p:nvCxnSpPr>
        <p:spPr>
          <a:xfrm>
            <a:off x="3211837" y="1315802"/>
            <a:ext cx="0" cy="2350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946896-79D9-4409-B774-A6535CF0289D}"/>
              </a:ext>
            </a:extLst>
          </p:cNvPr>
          <p:cNvSpPr txBox="1"/>
          <p:nvPr/>
        </p:nvSpPr>
        <p:spPr>
          <a:xfrm>
            <a:off x="8428461" y="2644277"/>
            <a:ext cx="3124185" cy="338554"/>
          </a:xfrm>
          <a:prstGeom prst="rect">
            <a:avLst/>
          </a:prstGeom>
          <a:noFill/>
        </p:spPr>
        <p:txBody>
          <a:bodyPr wrap="square" lIns="91440" tIns="45720" rIns="91440" bIns="45720" rtlCol="0" anchor="t">
            <a:spAutoFit/>
          </a:bodyPr>
          <a:lstStyle/>
          <a:p>
            <a:pPr algn="ctr"/>
            <a:r>
              <a:rPr lang="en-GB" sz="1600"/>
              <a:t>Enter gender here.</a:t>
            </a:r>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876871" y="3124411"/>
            <a:ext cx="5913686" cy="13037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928708" y="3665834"/>
            <a:ext cx="1896326" cy="9883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53622185-D8B6-4188-AA9D-68247D6EC191}"/>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61345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6931" y="1519269"/>
            <a:ext cx="6863204" cy="410069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6931" y="369950"/>
            <a:ext cx="9340850" cy="785812"/>
          </a:xfrm>
        </p:spPr>
        <p:txBody>
          <a:bodyPr/>
          <a:lstStyle/>
          <a:p>
            <a:r>
              <a:rPr lang="en-US" sz="2800" b="1">
                <a:solidFill>
                  <a:srgbClr val="92D050"/>
                </a:solidFill>
                <a:latin typeface="Calibri"/>
                <a:cs typeface="Calibri"/>
              </a:rPr>
              <a:t>How To Fill Out The Workers Details</a:t>
            </a:r>
            <a:r>
              <a:rPr lang="en-GB" sz="2800" b="1">
                <a:solidFill>
                  <a:srgbClr val="92D050"/>
                </a:solidFill>
                <a:latin typeface="Calibri"/>
                <a:cs typeface="Calibri"/>
              </a:rPr>
              <a:t>?</a:t>
            </a:r>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431" r="11602" b="6335"/>
          <a:stretch/>
        </p:blipFill>
        <p:spPr>
          <a:xfrm>
            <a:off x="724544" y="1632646"/>
            <a:ext cx="6686379" cy="3882073"/>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2450265" y="3935050"/>
            <a:ext cx="3234935" cy="894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935002" y="2517143"/>
            <a:ext cx="3966211" cy="1865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51CD22-CCF1-485A-AE0D-034BE63E5B04}"/>
              </a:ext>
            </a:extLst>
          </p:cNvPr>
          <p:cNvPicPr>
            <a:picLocks noChangeAspect="1"/>
          </p:cNvPicPr>
          <p:nvPr/>
        </p:nvPicPr>
        <p:blipFill rotWithShape="1">
          <a:blip r:embed="rId4"/>
          <a:srcRect r="16263"/>
          <a:stretch/>
        </p:blipFill>
        <p:spPr>
          <a:xfrm>
            <a:off x="8304764" y="1807351"/>
            <a:ext cx="2246219" cy="533446"/>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5459475" y="5042650"/>
            <a:ext cx="796215" cy="259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4150760" y="3554386"/>
            <a:ext cx="3799681" cy="11965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207BB2B-D0AF-41F6-9273-DFC7BD822585}"/>
              </a:ext>
            </a:extLst>
          </p:cNvPr>
          <p:cNvCxnSpPr>
            <a:cxnSpLocks/>
          </p:cNvCxnSpPr>
          <p:nvPr/>
        </p:nvCxnSpPr>
        <p:spPr>
          <a:xfrm flipH="1">
            <a:off x="6411524" y="4500081"/>
            <a:ext cx="1612593" cy="614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1">
            <a:extLst>
              <a:ext uri="{FF2B5EF4-FFF2-40B4-BE49-F238E27FC236}">
                <a16:creationId xmlns:a16="http://schemas.microsoft.com/office/drawing/2014/main" id="{3A567B09-0A8A-408E-8B61-05D58C99B3D9}"/>
              </a:ext>
            </a:extLst>
          </p:cNvPr>
          <p:cNvSpPr txBox="1"/>
          <p:nvPr/>
        </p:nvSpPr>
        <p:spPr>
          <a:xfrm>
            <a:off x="7865782" y="1519270"/>
            <a:ext cx="3124185" cy="32316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Enter their mobile number.</a:t>
            </a:r>
            <a:endParaRPr lang="en-GB" sz="1600">
              <a:cs typeface="Calibri"/>
            </a:endParaRPr>
          </a:p>
          <a:p>
            <a:pPr algn="ctr"/>
            <a:endParaRPr lang="en-GB" sz="1600">
              <a:cs typeface="Calibri"/>
            </a:endParaRPr>
          </a:p>
          <a:p>
            <a:pPr algn="ctr"/>
            <a:endParaRPr lang="en-GB" sz="1600">
              <a:cs typeface="Calibri"/>
            </a:endParaRPr>
          </a:p>
          <a:p>
            <a:pPr algn="ctr"/>
            <a:r>
              <a:rPr lang="en-GB" sz="1600"/>
              <a:t>If Non-UK mobile number, please tick the box. </a:t>
            </a:r>
            <a:endParaRPr lang="en-GB" sz="1600">
              <a:cs typeface="Calibri"/>
            </a:endParaRPr>
          </a:p>
          <a:p>
            <a:pPr algn="ctr"/>
            <a:endParaRPr lang="en-GB" sz="1600">
              <a:cs typeface="Calibri"/>
            </a:endParaRPr>
          </a:p>
          <a:p>
            <a:pPr algn="ctr"/>
            <a:endParaRPr lang="en-GB" sz="1600"/>
          </a:p>
          <a:p>
            <a:pPr algn="ctr"/>
            <a:r>
              <a:rPr lang="en-GB" sz="1600"/>
              <a:t>If you required to add any notes add in the First Note section</a:t>
            </a:r>
            <a:endParaRPr lang="en-GB" sz="1600">
              <a:cs typeface="Calibri"/>
            </a:endParaRPr>
          </a:p>
          <a:p>
            <a:pPr algn="ctr"/>
            <a:endParaRPr lang="en-GB" sz="1400"/>
          </a:p>
          <a:p>
            <a:pPr algn="ctr"/>
            <a:endParaRPr lang="en-GB" sz="1400"/>
          </a:p>
          <a:p>
            <a:pPr algn="ctr"/>
            <a:r>
              <a:rPr lang="en-GB" sz="1600"/>
              <a:t>Finally press on the right hand </a:t>
            </a:r>
            <a:endParaRPr lang="en-GB" sz="1600">
              <a:cs typeface="Calibri"/>
            </a:endParaRPr>
          </a:p>
          <a:p>
            <a:pPr algn="ctr"/>
            <a:r>
              <a:rPr lang="en-GB" sz="1600"/>
              <a:t>corner to create new worker.</a:t>
            </a:r>
            <a:endParaRPr lang="en-GB" sz="1600">
              <a:cs typeface="Calibri"/>
            </a:endParaRPr>
          </a:p>
        </p:txBody>
      </p:sp>
      <p:sp>
        <p:nvSpPr>
          <p:cNvPr id="8" name="Slide Number Placeholder 7">
            <a:extLst>
              <a:ext uri="{FF2B5EF4-FFF2-40B4-BE49-F238E27FC236}">
                <a16:creationId xmlns:a16="http://schemas.microsoft.com/office/drawing/2014/main" id="{CC53229B-3421-4C29-A53D-BDF01C96C1A7}"/>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611277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38200" y="1642265"/>
            <a:ext cx="6695330" cy="287937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616" y="305335"/>
            <a:ext cx="9340850" cy="785813"/>
          </a:xfrm>
        </p:spPr>
        <p:txBody>
          <a:bodyPr/>
          <a:lstStyle/>
          <a:p>
            <a:r>
              <a:rPr lang="en-US" sz="2800" b="1">
                <a:solidFill>
                  <a:srgbClr val="92D050"/>
                </a:solidFill>
                <a:latin typeface="Calibri"/>
                <a:cs typeface="Calibri"/>
              </a:rPr>
              <a:t>How Do I Fill Out The Workers Details</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57535"/>
            <a:ext cx="8514790" cy="553998"/>
          </a:xfrm>
          <a:prstGeom prst="rect">
            <a:avLst/>
          </a:prstGeom>
          <a:noFill/>
        </p:spPr>
        <p:txBody>
          <a:bodyPr wrap="square" lIns="91440" tIns="45720" rIns="91440" bIns="45720" rtlCol="0" anchor="t">
            <a:spAutoFit/>
          </a:bodyPr>
          <a:lstStyle/>
          <a:p>
            <a:r>
              <a:rPr lang="en-GB" sz="1600"/>
              <a:t>Next, we need to complete the about you section, add date of birth and nationality. </a:t>
            </a:r>
          </a:p>
          <a:p>
            <a:endParaRPr lang="en-GB" sz="1400"/>
          </a:p>
        </p:txBody>
      </p:sp>
      <p:sp>
        <p:nvSpPr>
          <p:cNvPr id="21" name="TextBox 20">
            <a:extLst>
              <a:ext uri="{FF2B5EF4-FFF2-40B4-BE49-F238E27FC236}">
                <a16:creationId xmlns:a16="http://schemas.microsoft.com/office/drawing/2014/main" id="{28946896-79D9-4409-B774-A6535CF0289D}"/>
              </a:ext>
            </a:extLst>
          </p:cNvPr>
          <p:cNvSpPr txBox="1"/>
          <p:nvPr/>
        </p:nvSpPr>
        <p:spPr>
          <a:xfrm>
            <a:off x="8280015" y="1972844"/>
            <a:ext cx="3124185" cy="830997"/>
          </a:xfrm>
          <a:prstGeom prst="rect">
            <a:avLst/>
          </a:prstGeom>
          <a:noFill/>
        </p:spPr>
        <p:txBody>
          <a:bodyPr wrap="square" lIns="91440" tIns="45720" rIns="91440" bIns="45720" rtlCol="0" anchor="t">
            <a:spAutoFit/>
          </a:bodyPr>
          <a:lstStyle/>
          <a:p>
            <a:pPr algn="ctr"/>
            <a:r>
              <a:rPr lang="en-GB" sz="1600"/>
              <a:t>Under notes on the top right, you will notice a message stating </a:t>
            </a:r>
            <a:endParaRPr lang="en-GB" sz="1600">
              <a:cs typeface="Calibri"/>
            </a:endParaRPr>
          </a:p>
          <a:p>
            <a:pPr algn="ctr"/>
            <a:r>
              <a:rPr lang="en-GB" sz="1600"/>
              <a:t>'Onboarding email sent'.</a:t>
            </a:r>
            <a:endParaRPr lang="en-GB" sz="1600">
              <a:cs typeface="Calibri"/>
            </a:endParaRPr>
          </a:p>
        </p:txBody>
      </p:sp>
      <p:pic>
        <p:nvPicPr>
          <p:cNvPr id="3" name="Picture 2">
            <a:extLst>
              <a:ext uri="{FF2B5EF4-FFF2-40B4-BE49-F238E27FC236}">
                <a16:creationId xmlns:a16="http://schemas.microsoft.com/office/drawing/2014/main" id="{8C2E34A2-0D6C-47FC-8E6E-99893194E783}"/>
              </a:ext>
            </a:extLst>
          </p:cNvPr>
          <p:cNvPicPr>
            <a:picLocks noChangeAspect="1"/>
          </p:cNvPicPr>
          <p:nvPr/>
        </p:nvPicPr>
        <p:blipFill rotWithShape="1">
          <a:blip r:embed="rId3"/>
          <a:srcRect l="68871" t="18910" r="11099" b="41064"/>
          <a:stretch/>
        </p:blipFill>
        <p:spPr>
          <a:xfrm>
            <a:off x="912998" y="1716943"/>
            <a:ext cx="6503551" cy="2712177"/>
          </a:xfrm>
          <a:prstGeom prst="rect">
            <a:avLst/>
          </a:prstGeom>
        </p:spPr>
      </p:pic>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359427" y="1405118"/>
            <a:ext cx="2005377" cy="146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112215" y="2905216"/>
            <a:ext cx="2494425" cy="3274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3578128" y="1415218"/>
            <a:ext cx="1786676" cy="24535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134148D-2EAA-44A4-8B36-29404C30F367}"/>
              </a:ext>
            </a:extLst>
          </p:cNvPr>
          <p:cNvSpPr/>
          <p:nvPr/>
        </p:nvSpPr>
        <p:spPr>
          <a:xfrm>
            <a:off x="4733896" y="3769733"/>
            <a:ext cx="6005172" cy="25866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1F7BDC1-F826-4E3E-B56C-FF2EEF2D0858}"/>
              </a:ext>
            </a:extLst>
          </p:cNvPr>
          <p:cNvPicPr>
            <a:picLocks noChangeAspect="1"/>
          </p:cNvPicPr>
          <p:nvPr/>
        </p:nvPicPr>
        <p:blipFill rotWithShape="1">
          <a:blip r:embed="rId4"/>
          <a:srcRect l="66877" t="15713" r="6335" b="56242"/>
          <a:stretch/>
        </p:blipFill>
        <p:spPr>
          <a:xfrm>
            <a:off x="4829813" y="3868801"/>
            <a:ext cx="5774845" cy="2386029"/>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8289999" y="4065681"/>
            <a:ext cx="620661" cy="342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AD6EEC9-4DBA-46A8-A256-852BD7397AA8}"/>
              </a:ext>
            </a:extLst>
          </p:cNvPr>
          <p:cNvSpPr/>
          <p:nvPr/>
        </p:nvSpPr>
        <p:spPr>
          <a:xfrm>
            <a:off x="6515472" y="4961794"/>
            <a:ext cx="2110420" cy="7392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E561B47A-2D81-448E-BB36-18356F392784}"/>
              </a:ext>
            </a:extLst>
          </p:cNvPr>
          <p:cNvCxnSpPr>
            <a:cxnSpLocks/>
          </p:cNvCxnSpPr>
          <p:nvPr/>
        </p:nvCxnSpPr>
        <p:spPr>
          <a:xfrm flipH="1">
            <a:off x="6932867" y="3081953"/>
            <a:ext cx="2422608" cy="1874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9C613C2-EF0A-40A4-B849-2133ADE745D9}"/>
              </a:ext>
            </a:extLst>
          </p:cNvPr>
          <p:cNvSpPr/>
          <p:nvPr/>
        </p:nvSpPr>
        <p:spPr>
          <a:xfrm>
            <a:off x="2096779" y="3662887"/>
            <a:ext cx="2494425" cy="455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BE3100C-52E1-49C7-849A-1DDD68D53C16}"/>
              </a:ext>
            </a:extLst>
          </p:cNvPr>
          <p:cNvPicPr>
            <a:picLocks noChangeAspect="1"/>
          </p:cNvPicPr>
          <p:nvPr/>
        </p:nvPicPr>
        <p:blipFill>
          <a:blip r:embed="rId5"/>
          <a:stretch>
            <a:fillRect/>
          </a:stretch>
        </p:blipFill>
        <p:spPr>
          <a:xfrm>
            <a:off x="6848251" y="5019872"/>
            <a:ext cx="365609" cy="150545"/>
          </a:xfrm>
          <a:prstGeom prst="rect">
            <a:avLst/>
          </a:prstGeom>
        </p:spPr>
      </p:pic>
      <p:cxnSp>
        <p:nvCxnSpPr>
          <p:cNvPr id="23" name="Straight Arrow Connector 22">
            <a:extLst>
              <a:ext uri="{FF2B5EF4-FFF2-40B4-BE49-F238E27FC236}">
                <a16:creationId xmlns:a16="http://schemas.microsoft.com/office/drawing/2014/main" id="{6B266338-EADA-4377-AC2D-6F1D9F649DAE}"/>
              </a:ext>
            </a:extLst>
          </p:cNvPr>
          <p:cNvCxnSpPr>
            <a:cxnSpLocks/>
          </p:cNvCxnSpPr>
          <p:nvPr/>
        </p:nvCxnSpPr>
        <p:spPr>
          <a:xfrm flipH="1">
            <a:off x="8782712" y="3086970"/>
            <a:ext cx="572763" cy="9744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7379DC-D0B0-4991-8A35-57EF24F3E8B0}"/>
              </a:ext>
            </a:extLst>
          </p:cNvPr>
          <p:cNvSpPr/>
          <p:nvPr/>
        </p:nvSpPr>
        <p:spPr>
          <a:xfrm>
            <a:off x="2821659" y="2744066"/>
            <a:ext cx="292963" cy="10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761853FF-5D86-47A4-8766-A307C3263E23}"/>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4183939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7258440" y="963791"/>
            <a:ext cx="3231475" cy="336163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5618" y="558316"/>
            <a:ext cx="9340850" cy="785812"/>
          </a:xfrm>
        </p:spPr>
        <p:txBody>
          <a:bodyPr/>
          <a:lstStyle/>
          <a:p>
            <a:r>
              <a:rPr lang="en-US" sz="2800" b="1">
                <a:solidFill>
                  <a:srgbClr val="92D050"/>
                </a:solidFill>
                <a:latin typeface="+mn-lt"/>
              </a:rPr>
              <a:t>How To Reduce Incomplete Profile</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1129546" y="2126135"/>
            <a:ext cx="4829465" cy="1077218"/>
          </a:xfrm>
          <a:prstGeom prst="rect">
            <a:avLst/>
          </a:prstGeom>
          <a:noFill/>
        </p:spPr>
        <p:txBody>
          <a:bodyPr wrap="square" lIns="91440" tIns="45720" rIns="91440" bIns="45720" rtlCol="0" anchor="t">
            <a:spAutoFit/>
          </a:bodyPr>
          <a:lstStyle/>
          <a:p>
            <a:pPr algn="ctr"/>
            <a:r>
              <a:rPr lang="en-US" sz="1600"/>
              <a:t>Once a section is completed, the profile percentage will start to decrease until it reaches 100%. Underneath the profile percentage, it will also show issues that are outstanding with the profile.</a:t>
            </a:r>
            <a:endParaRPr lang="en-GB" sz="1600">
              <a:cs typeface="Calibri" panose="020F0502020204030204"/>
            </a:endParaRPr>
          </a:p>
        </p:txBody>
      </p:sp>
      <p:sp>
        <p:nvSpPr>
          <p:cNvPr id="21" name="TextBox 20">
            <a:extLst>
              <a:ext uri="{FF2B5EF4-FFF2-40B4-BE49-F238E27FC236}">
                <a16:creationId xmlns:a16="http://schemas.microsoft.com/office/drawing/2014/main" id="{28946896-79D9-4409-B774-A6535CF0289D}"/>
              </a:ext>
            </a:extLst>
          </p:cNvPr>
          <p:cNvSpPr txBox="1"/>
          <p:nvPr/>
        </p:nvSpPr>
        <p:spPr>
          <a:xfrm>
            <a:off x="1057718" y="3462140"/>
            <a:ext cx="4901293" cy="1046440"/>
          </a:xfrm>
          <a:prstGeom prst="rect">
            <a:avLst/>
          </a:prstGeom>
          <a:noFill/>
        </p:spPr>
        <p:txBody>
          <a:bodyPr wrap="square" lIns="91440" tIns="45720" rIns="91440" bIns="45720" rtlCol="0" anchor="t">
            <a:spAutoFit/>
          </a:bodyPr>
          <a:lstStyle/>
          <a:p>
            <a:pPr algn="ctr"/>
            <a:r>
              <a:rPr lang="en-US" sz="1600"/>
              <a:t>The following sections will need to be completed so that the registration percentage reaches 100%, this way the worker can then be made compliant.</a:t>
            </a:r>
          </a:p>
          <a:p>
            <a:pPr algn="ctr"/>
            <a:endParaRPr lang="en-GB" sz="1400" b="1"/>
          </a:p>
        </p:txBody>
      </p:sp>
      <p:pic>
        <p:nvPicPr>
          <p:cNvPr id="3" name="Picture 2">
            <a:extLst>
              <a:ext uri="{FF2B5EF4-FFF2-40B4-BE49-F238E27FC236}">
                <a16:creationId xmlns:a16="http://schemas.microsoft.com/office/drawing/2014/main" id="{B104E991-3EF1-46E7-90DB-573D2F02AE1D}"/>
              </a:ext>
            </a:extLst>
          </p:cNvPr>
          <p:cNvPicPr>
            <a:picLocks noChangeAspect="1"/>
          </p:cNvPicPr>
          <p:nvPr/>
        </p:nvPicPr>
        <p:blipFill rotWithShape="1">
          <a:blip r:embed="rId3"/>
          <a:srcRect b="65073"/>
          <a:stretch/>
        </p:blipFill>
        <p:spPr>
          <a:xfrm>
            <a:off x="7366845" y="1055172"/>
            <a:ext cx="2992536" cy="3168111"/>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7452020" y="1118268"/>
            <a:ext cx="2832411" cy="2991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DB0913AD-485B-4E91-8E69-14F5B2BC309E}"/>
              </a:ext>
            </a:extLst>
          </p:cNvPr>
          <p:cNvCxnSpPr>
            <a:cxnSpLocks/>
          </p:cNvCxnSpPr>
          <p:nvPr/>
        </p:nvCxnSpPr>
        <p:spPr>
          <a:xfrm>
            <a:off x="6307908" y="2455878"/>
            <a:ext cx="20347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52E4B5-E270-4E06-88C2-DE800FA1727B}"/>
              </a:ext>
            </a:extLst>
          </p:cNvPr>
          <p:cNvCxnSpPr>
            <a:cxnSpLocks/>
          </p:cNvCxnSpPr>
          <p:nvPr/>
        </p:nvCxnSpPr>
        <p:spPr>
          <a:xfrm>
            <a:off x="6349491" y="3903167"/>
            <a:ext cx="12739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0A118D9-B43A-4A96-B764-FEC63D658D7E}"/>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397343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781235" y="2589152"/>
            <a:ext cx="10304627" cy="461665"/>
          </a:xfrm>
          <a:prstGeom prst="rect">
            <a:avLst/>
          </a:prstGeom>
          <a:noFill/>
        </p:spPr>
        <p:txBody>
          <a:bodyPr wrap="square" rtlCol="0">
            <a:spAutoFit/>
          </a:bodyPr>
          <a:lstStyle/>
          <a:p>
            <a:r>
              <a:rPr lang="en-GB" sz="2400">
                <a:solidFill>
                  <a:srgbClr val="FF0000"/>
                </a:solidFill>
              </a:rPr>
              <a:t>Approved shifts need to be approved by your client by completing the next stage. </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The Client Will Need To Approve Shifts?</a:t>
            </a:r>
            <a:endParaRPr lang="en-GB" sz="2800" b="1"/>
          </a:p>
        </p:txBody>
      </p:sp>
      <p:sp>
        <p:nvSpPr>
          <p:cNvPr id="7" name="Slide Number Placeholder 6">
            <a:extLst>
              <a:ext uri="{FF2B5EF4-FFF2-40B4-BE49-F238E27FC236}">
                <a16:creationId xmlns:a16="http://schemas.microsoft.com/office/drawing/2014/main" id="{BDE87BAB-B986-476E-AF87-B61BFCF740C2}"/>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3718516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69850" y="1971780"/>
            <a:ext cx="8320038" cy="414134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541" y="389617"/>
            <a:ext cx="9340850" cy="785813"/>
          </a:xfrm>
        </p:spPr>
        <p:txBody>
          <a:bodyPr/>
          <a:lstStyle/>
          <a:p>
            <a:r>
              <a:rPr lang="en-US" sz="2800" b="1">
                <a:solidFill>
                  <a:srgbClr val="92D050"/>
                </a:solidFill>
                <a:latin typeface="+mn-lt"/>
              </a:rPr>
              <a:t>How To Complete Contact Details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73339" y="1021066"/>
            <a:ext cx="8514790" cy="800219"/>
          </a:xfrm>
          <a:prstGeom prst="rect">
            <a:avLst/>
          </a:prstGeom>
          <a:noFill/>
        </p:spPr>
        <p:txBody>
          <a:bodyPr wrap="square" lIns="91440" tIns="45720" rIns="91440" bIns="45720" rtlCol="0" anchor="t">
            <a:spAutoFit/>
          </a:bodyPr>
          <a:lstStyle/>
          <a:p>
            <a:r>
              <a:rPr lang="en-GB" sz="1600"/>
              <a:t>Contact details need to be verified, this will be through email and text message. If the worker doesn’t confirm email address, you can skip for 30 days while you get the worker to confirm.</a:t>
            </a:r>
          </a:p>
          <a:p>
            <a:endParaRPr lang="en-GB" sz="1400"/>
          </a:p>
        </p:txBody>
      </p:sp>
      <p:pic>
        <p:nvPicPr>
          <p:cNvPr id="3" name="Picture 2">
            <a:extLst>
              <a:ext uri="{FF2B5EF4-FFF2-40B4-BE49-F238E27FC236}">
                <a16:creationId xmlns:a16="http://schemas.microsoft.com/office/drawing/2014/main" id="{1631F738-967F-48A8-948E-13E4881FCB79}"/>
              </a:ext>
            </a:extLst>
          </p:cNvPr>
          <p:cNvPicPr>
            <a:picLocks noChangeAspect="1"/>
          </p:cNvPicPr>
          <p:nvPr/>
        </p:nvPicPr>
        <p:blipFill>
          <a:blip r:embed="rId3"/>
          <a:stretch>
            <a:fillRect/>
          </a:stretch>
        </p:blipFill>
        <p:spPr>
          <a:xfrm>
            <a:off x="767359" y="2083792"/>
            <a:ext cx="8098949" cy="3940843"/>
          </a:xfrm>
          <a:prstGeom prst="rect">
            <a:avLst/>
          </a:prstGeom>
        </p:spPr>
      </p:pic>
      <p:sp>
        <p:nvSpPr>
          <p:cNvPr id="14" name="Rectangle 13">
            <a:extLst>
              <a:ext uri="{FF2B5EF4-FFF2-40B4-BE49-F238E27FC236}">
                <a16:creationId xmlns:a16="http://schemas.microsoft.com/office/drawing/2014/main" id="{A8AB2EA5-AA2E-449D-8B07-3F39B39AD2BB}"/>
              </a:ext>
            </a:extLst>
          </p:cNvPr>
          <p:cNvSpPr/>
          <p:nvPr/>
        </p:nvSpPr>
        <p:spPr>
          <a:xfrm>
            <a:off x="3298250" y="3172082"/>
            <a:ext cx="2612126" cy="347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3403F76D-8267-4D74-BF6F-A2E4D8053E25}"/>
              </a:ext>
            </a:extLst>
          </p:cNvPr>
          <p:cNvCxnSpPr>
            <a:cxnSpLocks/>
          </p:cNvCxnSpPr>
          <p:nvPr/>
        </p:nvCxnSpPr>
        <p:spPr>
          <a:xfrm>
            <a:off x="5640574" y="1821285"/>
            <a:ext cx="0" cy="1260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8242173-D64C-4FD7-B1D5-26F9A32E35AA}"/>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611446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0043" y="1814785"/>
            <a:ext cx="7291331" cy="423669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1455" y="419707"/>
            <a:ext cx="9340850" cy="415925"/>
          </a:xfrm>
        </p:spPr>
        <p:txBody>
          <a:bodyPr/>
          <a:lstStyle/>
          <a:p>
            <a:r>
              <a:rPr lang="en-US" sz="2800" b="1">
                <a:solidFill>
                  <a:srgbClr val="92D050"/>
                </a:solidFill>
                <a:latin typeface="+mn-lt"/>
              </a:rPr>
              <a:t>How To Complete Your Address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723260" y="1777556"/>
            <a:ext cx="2172426" cy="2800767"/>
          </a:xfrm>
          <a:prstGeom prst="rect">
            <a:avLst/>
          </a:prstGeom>
          <a:noFill/>
        </p:spPr>
        <p:txBody>
          <a:bodyPr wrap="square" lIns="91440" tIns="45720" rIns="91440" bIns="45720" rtlCol="0" anchor="t">
            <a:spAutoFit/>
          </a:bodyPr>
          <a:lstStyle/>
          <a:p>
            <a:pPr algn="ctr"/>
            <a:endParaRPr lang="en-GB" sz="1600">
              <a:cs typeface="Calibri"/>
            </a:endParaRPr>
          </a:p>
          <a:p>
            <a:pPr algn="ctr"/>
            <a:r>
              <a:rPr lang="en-GB" sz="1600"/>
              <a:t>Once the address has been found press enter and this will fill out all the slots.</a:t>
            </a:r>
            <a:endParaRPr lang="en-GB" sz="1600">
              <a:cs typeface="Calibri"/>
            </a:endParaRPr>
          </a:p>
          <a:p>
            <a:pPr algn="ctr"/>
            <a:endParaRPr lang="en-GB" sz="1600">
              <a:cs typeface="Calibri"/>
            </a:endParaRPr>
          </a:p>
          <a:p>
            <a:pPr algn="ctr"/>
            <a:r>
              <a:rPr lang="en-GB" sz="1600"/>
              <a:t>The worker can also be added to – Do you want to work in another location,</a:t>
            </a:r>
            <a:endParaRPr lang="en-GB" sz="1600">
              <a:cs typeface="Calibri"/>
            </a:endParaRPr>
          </a:p>
          <a:p>
            <a:pPr algn="ctr"/>
            <a:r>
              <a:rPr lang="en-GB" sz="1600"/>
              <a:t>click 'Yes' or 'No'.</a:t>
            </a:r>
            <a:endParaRPr lang="en-GB" sz="1400" b="1">
              <a:cs typeface="Calibri"/>
            </a:endParaRPr>
          </a:p>
        </p:txBody>
      </p:sp>
      <p:pic>
        <p:nvPicPr>
          <p:cNvPr id="2" name="Picture 1">
            <a:extLst>
              <a:ext uri="{FF2B5EF4-FFF2-40B4-BE49-F238E27FC236}">
                <a16:creationId xmlns:a16="http://schemas.microsoft.com/office/drawing/2014/main" id="{497298AD-5239-4D9A-B550-9FA95F69A7E4}"/>
              </a:ext>
            </a:extLst>
          </p:cNvPr>
          <p:cNvPicPr>
            <a:picLocks noChangeAspect="1"/>
          </p:cNvPicPr>
          <p:nvPr/>
        </p:nvPicPr>
        <p:blipFill>
          <a:blip r:embed="rId3"/>
          <a:stretch>
            <a:fillRect/>
          </a:stretch>
        </p:blipFill>
        <p:spPr>
          <a:xfrm>
            <a:off x="762003" y="1943617"/>
            <a:ext cx="7052526" cy="3993735"/>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1114901" y="2255555"/>
            <a:ext cx="2603668" cy="433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8AB2EA5-AA2E-449D-8B07-3F39B39AD2BB}"/>
              </a:ext>
            </a:extLst>
          </p:cNvPr>
          <p:cNvSpPr/>
          <p:nvPr/>
        </p:nvSpPr>
        <p:spPr>
          <a:xfrm>
            <a:off x="3443419" y="5348691"/>
            <a:ext cx="1489795" cy="36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D18C575C-52DD-4286-9F60-5E38128F8887}"/>
              </a:ext>
            </a:extLst>
          </p:cNvPr>
          <p:cNvCxnSpPr>
            <a:cxnSpLocks/>
          </p:cNvCxnSpPr>
          <p:nvPr/>
        </p:nvCxnSpPr>
        <p:spPr>
          <a:xfrm flipH="1">
            <a:off x="3924728" y="2506894"/>
            <a:ext cx="47055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3A482F2-EBAF-4B19-9D1E-B53E49FAAE44}"/>
              </a:ext>
            </a:extLst>
          </p:cNvPr>
          <p:cNvSpPr/>
          <p:nvPr/>
        </p:nvSpPr>
        <p:spPr>
          <a:xfrm>
            <a:off x="601455" y="977337"/>
            <a:ext cx="8939198" cy="800219"/>
          </a:xfrm>
          <a:prstGeom prst="rect">
            <a:avLst/>
          </a:prstGeom>
        </p:spPr>
        <p:txBody>
          <a:bodyPr wrap="square" lIns="91440" tIns="45720" rIns="91440" bIns="45720" anchor="t">
            <a:spAutoFit/>
          </a:bodyPr>
          <a:lstStyle/>
          <a:p>
            <a:r>
              <a:rPr lang="en-US" sz="1600"/>
              <a:t>To complete the address,</a:t>
            </a:r>
            <a:r>
              <a:rPr lang="en-GB" sz="1600"/>
              <a:t> you can manually add in all the information or add in the post code which will give you a drop down to find the number of the house/road.</a:t>
            </a:r>
          </a:p>
          <a:p>
            <a:endParaRPr lang="en-GB" sz="1400"/>
          </a:p>
        </p:txBody>
      </p:sp>
      <p:cxnSp>
        <p:nvCxnSpPr>
          <p:cNvPr id="12" name="Straight Arrow Connector 11">
            <a:extLst>
              <a:ext uri="{FF2B5EF4-FFF2-40B4-BE49-F238E27FC236}">
                <a16:creationId xmlns:a16="http://schemas.microsoft.com/office/drawing/2014/main" id="{5E856C57-DB1B-490D-85FD-D12221AD76D2}"/>
              </a:ext>
            </a:extLst>
          </p:cNvPr>
          <p:cNvCxnSpPr>
            <a:cxnSpLocks/>
          </p:cNvCxnSpPr>
          <p:nvPr/>
        </p:nvCxnSpPr>
        <p:spPr>
          <a:xfrm flipH="1">
            <a:off x="5044611" y="4161034"/>
            <a:ext cx="3955551" cy="11876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23B54B4-CA86-475D-9897-1BC7A66EF34A}"/>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3508895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18E0BAF-8DEE-4801-9F6D-6E9E7A13C9B6}"/>
              </a:ext>
            </a:extLst>
          </p:cNvPr>
          <p:cNvPicPr>
            <a:picLocks noChangeAspect="1"/>
          </p:cNvPicPr>
          <p:nvPr/>
        </p:nvPicPr>
        <p:blipFill>
          <a:blip r:embed="rId3"/>
          <a:stretch>
            <a:fillRect/>
          </a:stretch>
        </p:blipFill>
        <p:spPr>
          <a:xfrm>
            <a:off x="623002" y="1460798"/>
            <a:ext cx="1537287" cy="4487515"/>
          </a:xfrm>
          <a:prstGeom prst="rect">
            <a:avLst/>
          </a:prstGeom>
        </p:spPr>
      </p:pic>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96861" y="1739200"/>
            <a:ext cx="5176558" cy="3562157"/>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1" y="266715"/>
            <a:ext cx="9001125" cy="423863"/>
          </a:xfrm>
        </p:spPr>
        <p:txBody>
          <a:bodyPr/>
          <a:lstStyle/>
          <a:p>
            <a:r>
              <a:rPr lang="en-US" sz="2800" b="1">
                <a:solidFill>
                  <a:srgbClr val="92D050"/>
                </a:solidFill>
                <a:latin typeface="+mn-lt"/>
              </a:rPr>
              <a:t>How To Complete Licence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623396" y="785815"/>
            <a:ext cx="8424127" cy="338554"/>
          </a:xfrm>
          <a:prstGeom prst="rect">
            <a:avLst/>
          </a:prstGeom>
          <a:noFill/>
        </p:spPr>
        <p:txBody>
          <a:bodyPr wrap="square" lIns="91440" tIns="45720" rIns="91440" bIns="45720" rtlCol="0" anchor="t">
            <a:spAutoFit/>
          </a:bodyPr>
          <a:lstStyle/>
          <a:p>
            <a:r>
              <a:rPr lang="en-US" sz="1600"/>
              <a:t>Go to Licence, Tacho and CPC on the left-hand side of the worker's profile.</a:t>
            </a:r>
            <a:endParaRPr lang="en-US" sz="1600" b="1"/>
          </a:p>
        </p:txBody>
      </p:sp>
      <p:sp>
        <p:nvSpPr>
          <p:cNvPr id="6" name="TextBox 5">
            <a:extLst>
              <a:ext uri="{FF2B5EF4-FFF2-40B4-BE49-F238E27FC236}">
                <a16:creationId xmlns:a16="http://schemas.microsoft.com/office/drawing/2014/main" id="{D602B14D-9D9E-48C5-B7F2-8FF93DEB0CAB}"/>
              </a:ext>
            </a:extLst>
          </p:cNvPr>
          <p:cNvSpPr txBox="1"/>
          <p:nvPr/>
        </p:nvSpPr>
        <p:spPr>
          <a:xfrm>
            <a:off x="7708392" y="955047"/>
            <a:ext cx="2320557" cy="5262979"/>
          </a:xfrm>
          <a:prstGeom prst="rect">
            <a:avLst/>
          </a:prstGeom>
          <a:noFill/>
        </p:spPr>
        <p:txBody>
          <a:bodyPr wrap="square" lIns="91440" tIns="45720" rIns="91440" bIns="45720" rtlCol="0" anchor="t">
            <a:spAutoFit/>
          </a:bodyPr>
          <a:lstStyle/>
          <a:p>
            <a:pPr algn="ctr"/>
            <a:r>
              <a:rPr lang="en-US" sz="1600">
                <a:cs typeface="Calibri" panose="020F0502020204030204"/>
              </a:rPr>
              <a:t>Please fill in the following information:</a:t>
            </a:r>
          </a:p>
          <a:p>
            <a:pPr algn="ctr"/>
            <a:endParaRPr lang="en-US" sz="1600">
              <a:cs typeface="Calibri" panose="020F0502020204030204"/>
            </a:endParaRPr>
          </a:p>
          <a:p>
            <a:pPr algn="ctr"/>
            <a:r>
              <a:rPr lang="en-US" sz="1600"/>
              <a:t>Add in the country of issue. Follow the UK guidelines for licenses. If other use the dropdown to select the country.</a:t>
            </a:r>
            <a:endParaRPr lang="en-US" sz="1600">
              <a:cs typeface="Calibri"/>
            </a:endParaRPr>
          </a:p>
          <a:p>
            <a:pPr algn="ctr"/>
            <a:endParaRPr lang="en-US" sz="1600">
              <a:cs typeface="Calibri"/>
            </a:endParaRPr>
          </a:p>
          <a:p>
            <a:pPr algn="ctr"/>
            <a:r>
              <a:rPr lang="en-US" sz="1600"/>
              <a:t>Entre the full name on the Licence.</a:t>
            </a:r>
            <a:endParaRPr lang="en-US" sz="1600">
              <a:cs typeface="Calibri"/>
            </a:endParaRPr>
          </a:p>
          <a:p>
            <a:pPr algn="ctr"/>
            <a:endParaRPr lang="en-US" sz="1600">
              <a:cs typeface="Calibri"/>
            </a:endParaRPr>
          </a:p>
          <a:p>
            <a:pPr algn="ctr"/>
            <a:r>
              <a:rPr lang="en-US" sz="1600"/>
              <a:t>Enter the Licence number on the driving Licence card</a:t>
            </a:r>
            <a:endParaRPr lang="en-US" sz="1600">
              <a:cs typeface="Calibri"/>
            </a:endParaRPr>
          </a:p>
          <a:p>
            <a:pPr algn="ctr"/>
            <a:endParaRPr lang="en-US" sz="1600">
              <a:cs typeface="Calibri"/>
            </a:endParaRPr>
          </a:p>
          <a:p>
            <a:pPr algn="ctr"/>
            <a:r>
              <a:rPr lang="en-US" sz="1600"/>
              <a:t>Enter the issue number.</a:t>
            </a:r>
            <a:endParaRPr lang="en-US" sz="1600">
              <a:cs typeface="Calibri"/>
            </a:endParaRPr>
          </a:p>
          <a:p>
            <a:pPr algn="ctr"/>
            <a:endParaRPr lang="en-US" sz="1600">
              <a:cs typeface="Calibri"/>
            </a:endParaRPr>
          </a:p>
          <a:p>
            <a:pPr algn="ctr"/>
            <a:r>
              <a:rPr lang="en-US" sz="1600"/>
              <a:t>Date of Issue.</a:t>
            </a:r>
            <a:endParaRPr lang="en-US" sz="1600">
              <a:cs typeface="Calibri"/>
            </a:endParaRPr>
          </a:p>
          <a:p>
            <a:pPr algn="ctr"/>
            <a:endParaRPr lang="en-US" sz="1600">
              <a:cs typeface="Calibri"/>
            </a:endParaRPr>
          </a:p>
          <a:p>
            <a:pPr algn="ctr"/>
            <a:r>
              <a:rPr lang="en-US" sz="1600"/>
              <a:t>Date of Expiry.</a:t>
            </a:r>
            <a:endParaRPr lang="en-US" sz="1600">
              <a:cs typeface="Calibri"/>
            </a:endParaRPr>
          </a:p>
        </p:txBody>
      </p:sp>
      <p:pic>
        <p:nvPicPr>
          <p:cNvPr id="24" name="Picture 23">
            <a:extLst>
              <a:ext uri="{FF2B5EF4-FFF2-40B4-BE49-F238E27FC236}">
                <a16:creationId xmlns:a16="http://schemas.microsoft.com/office/drawing/2014/main" id="{DB7F06ED-0943-4422-B1B2-6C46CEBC92AD}"/>
              </a:ext>
            </a:extLst>
          </p:cNvPr>
          <p:cNvPicPr>
            <a:picLocks noChangeAspect="1"/>
          </p:cNvPicPr>
          <p:nvPr/>
        </p:nvPicPr>
        <p:blipFill>
          <a:blip r:embed="rId4"/>
          <a:stretch>
            <a:fillRect/>
          </a:stretch>
        </p:blipFill>
        <p:spPr>
          <a:xfrm>
            <a:off x="2594391" y="1870405"/>
            <a:ext cx="4999153" cy="3299746"/>
          </a:xfrm>
          <a:prstGeom prst="rect">
            <a:avLst/>
          </a:prstGeom>
        </p:spPr>
      </p:pic>
      <p:pic>
        <p:nvPicPr>
          <p:cNvPr id="25" name="Picture 24">
            <a:extLst>
              <a:ext uri="{FF2B5EF4-FFF2-40B4-BE49-F238E27FC236}">
                <a16:creationId xmlns:a16="http://schemas.microsoft.com/office/drawing/2014/main" id="{47452A73-6A5D-44FB-BD1D-0A95E3C957D3}"/>
              </a:ext>
            </a:extLst>
          </p:cNvPr>
          <p:cNvPicPr>
            <a:picLocks noChangeAspect="1"/>
          </p:cNvPicPr>
          <p:nvPr/>
        </p:nvPicPr>
        <p:blipFill>
          <a:blip r:embed="rId5"/>
          <a:stretch>
            <a:fillRect/>
          </a:stretch>
        </p:blipFill>
        <p:spPr>
          <a:xfrm>
            <a:off x="701949" y="1597687"/>
            <a:ext cx="1348857" cy="4206605"/>
          </a:xfrm>
          <a:prstGeom prst="rect">
            <a:avLst/>
          </a:prstGeom>
        </p:spPr>
      </p:pic>
      <p:sp>
        <p:nvSpPr>
          <p:cNvPr id="10" name="Rectangle 9">
            <a:extLst>
              <a:ext uri="{FF2B5EF4-FFF2-40B4-BE49-F238E27FC236}">
                <a16:creationId xmlns:a16="http://schemas.microsoft.com/office/drawing/2014/main" id="{EC4C55A9-7A9C-4420-8BD5-6C6D8055F144}"/>
              </a:ext>
            </a:extLst>
          </p:cNvPr>
          <p:cNvSpPr/>
          <p:nvPr/>
        </p:nvSpPr>
        <p:spPr>
          <a:xfrm>
            <a:off x="701949" y="1802167"/>
            <a:ext cx="1348857" cy="3000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A25959F-EA96-45B0-98A9-7B97E0B3DF19}"/>
              </a:ext>
            </a:extLst>
          </p:cNvPr>
          <p:cNvSpPr/>
          <p:nvPr/>
        </p:nvSpPr>
        <p:spPr>
          <a:xfrm>
            <a:off x="2701485" y="2240391"/>
            <a:ext cx="3312565" cy="2770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a:extLst>
              <a:ext uri="{FF2B5EF4-FFF2-40B4-BE49-F238E27FC236}">
                <a16:creationId xmlns:a16="http://schemas.microsoft.com/office/drawing/2014/main" id="{5CC1ED0B-7E27-437A-91EC-F6FC8782B82D}"/>
              </a:ext>
            </a:extLst>
          </p:cNvPr>
          <p:cNvCxnSpPr>
            <a:cxnSpLocks/>
          </p:cNvCxnSpPr>
          <p:nvPr/>
        </p:nvCxnSpPr>
        <p:spPr>
          <a:xfrm flipH="1">
            <a:off x="6300221" y="3429000"/>
            <a:ext cx="1552307" cy="8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455FD16-2137-49E2-A48F-8D5914178D58}"/>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3541098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177981" cy="2611504"/>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99715" y="348899"/>
            <a:ext cx="9001125" cy="422275"/>
          </a:xfrm>
        </p:spPr>
        <p:txBody>
          <a:bodyPr/>
          <a:lstStyle/>
          <a:p>
            <a:r>
              <a:rPr lang="en-US" sz="2800" b="1">
                <a:solidFill>
                  <a:srgbClr val="92D050"/>
                </a:solidFill>
                <a:latin typeface="+mn-lt"/>
              </a:rPr>
              <a:t>How To Complete Licence Categories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871942" y="1672200"/>
            <a:ext cx="2320557" cy="830997"/>
          </a:xfrm>
          <a:prstGeom prst="rect">
            <a:avLst/>
          </a:prstGeom>
          <a:noFill/>
        </p:spPr>
        <p:txBody>
          <a:bodyPr wrap="square" lIns="91440" tIns="45720" rIns="91440" bIns="45720" rtlCol="0" anchor="t">
            <a:spAutoFit/>
          </a:bodyPr>
          <a:lstStyle/>
          <a:p>
            <a:pPr algn="ctr"/>
            <a:r>
              <a:rPr lang="en-US" sz="1600"/>
              <a:t>To add a category, click on to the category that appears on the </a:t>
            </a:r>
            <a:r>
              <a:rPr lang="en-US" sz="1600" err="1"/>
              <a:t>licence</a:t>
            </a:r>
            <a:r>
              <a:rPr lang="en-US" sz="1600"/>
              <a:t>.</a:t>
            </a:r>
          </a:p>
        </p:txBody>
      </p:sp>
      <p:pic>
        <p:nvPicPr>
          <p:cNvPr id="2" name="Picture 1">
            <a:extLst>
              <a:ext uri="{FF2B5EF4-FFF2-40B4-BE49-F238E27FC236}">
                <a16:creationId xmlns:a16="http://schemas.microsoft.com/office/drawing/2014/main" id="{AD9CBF28-ADA8-4079-8CA8-3C751226BC77}"/>
              </a:ext>
            </a:extLst>
          </p:cNvPr>
          <p:cNvPicPr>
            <a:picLocks noChangeAspect="1"/>
          </p:cNvPicPr>
          <p:nvPr/>
        </p:nvPicPr>
        <p:blipFill>
          <a:blip r:embed="rId4"/>
          <a:stretch>
            <a:fillRect/>
          </a:stretch>
        </p:blipFill>
        <p:spPr>
          <a:xfrm>
            <a:off x="1021714" y="1575234"/>
            <a:ext cx="4968671" cy="2362405"/>
          </a:xfrm>
          <a:prstGeom prst="rect">
            <a:avLst/>
          </a:prstGeom>
        </p:spPr>
      </p:pic>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2013100" y="2916480"/>
            <a:ext cx="5177981" cy="3408901"/>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834169" y="2098346"/>
            <a:ext cx="3119602" cy="658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2B4A3-606E-40BB-B20E-E3F04741E505}"/>
              </a:ext>
            </a:extLst>
          </p:cNvPr>
          <p:cNvPicPr>
            <a:picLocks noChangeAspect="1"/>
          </p:cNvPicPr>
          <p:nvPr/>
        </p:nvPicPr>
        <p:blipFill>
          <a:blip r:embed="rId5"/>
          <a:stretch>
            <a:fillRect/>
          </a:stretch>
        </p:blipFill>
        <p:spPr>
          <a:xfrm>
            <a:off x="2116795" y="3028949"/>
            <a:ext cx="4968671" cy="3183961"/>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7294776" y="3882975"/>
            <a:ext cx="2320557" cy="954107"/>
          </a:xfrm>
          <a:prstGeom prst="rect">
            <a:avLst/>
          </a:prstGeom>
          <a:noFill/>
        </p:spPr>
        <p:txBody>
          <a:bodyPr wrap="square" lIns="91440" tIns="45720" rIns="91440" bIns="45720" rtlCol="0" anchor="t">
            <a:spAutoFit/>
          </a:bodyPr>
          <a:lstStyle/>
          <a:p>
            <a:pPr algn="ctr"/>
            <a:r>
              <a:rPr lang="en-US" sz="1400"/>
              <a:t>Then enter the valid date from and to.</a:t>
            </a:r>
          </a:p>
          <a:p>
            <a:pPr algn="ctr"/>
            <a:endParaRPr lang="en-US" sz="1400"/>
          </a:p>
          <a:p>
            <a:pPr algn="ctr"/>
            <a:r>
              <a:rPr lang="en-US" sz="1400"/>
              <a:t>Click on save changes.</a:t>
            </a:r>
            <a:endParaRPr lang="en-US" sz="1400">
              <a:cs typeface="Calibri"/>
            </a:endParaRPr>
          </a:p>
        </p:txBody>
      </p:sp>
      <p:cxnSp>
        <p:nvCxnSpPr>
          <p:cNvPr id="28" name="Straight Arrow Connector 27">
            <a:extLst>
              <a:ext uri="{FF2B5EF4-FFF2-40B4-BE49-F238E27FC236}">
                <a16:creationId xmlns:a16="http://schemas.microsoft.com/office/drawing/2014/main" id="{16DDE195-A225-4CE1-81A4-0E2C1F716E77}"/>
              </a:ext>
            </a:extLst>
          </p:cNvPr>
          <p:cNvCxnSpPr>
            <a:cxnSpLocks/>
          </p:cNvCxnSpPr>
          <p:nvPr/>
        </p:nvCxnSpPr>
        <p:spPr>
          <a:xfrm flipH="1">
            <a:off x="5875607" y="4232635"/>
            <a:ext cx="1760104" cy="209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DA97958-91A1-474F-9B74-0E5FB949122F}"/>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2665096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303672" cy="86754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4542" y="367710"/>
            <a:ext cx="9001125" cy="423863"/>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707740" y="1334262"/>
            <a:ext cx="3090012" cy="1569660"/>
          </a:xfrm>
          <a:prstGeom prst="rect">
            <a:avLst/>
          </a:prstGeom>
          <a:noFill/>
        </p:spPr>
        <p:txBody>
          <a:bodyPr wrap="square" lIns="91440" tIns="45720" rIns="91440" bIns="45720" rtlCol="0" anchor="t">
            <a:spAutoFit/>
          </a:bodyPr>
          <a:lstStyle/>
          <a:p>
            <a:pPr algn="ctr"/>
            <a:r>
              <a:rPr lang="en-US" sz="1600"/>
              <a:t>If a worker has any endorsements on their licence, you need to make sure you add them to Universe. To find your endorsement click on the drop-down arrow to review the dropdown list.</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918019" y="2521131"/>
            <a:ext cx="5177981" cy="3389475"/>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6132211" y="3762729"/>
            <a:ext cx="2320557" cy="1077218"/>
          </a:xfrm>
          <a:prstGeom prst="rect">
            <a:avLst/>
          </a:prstGeom>
          <a:noFill/>
        </p:spPr>
        <p:txBody>
          <a:bodyPr wrap="square" lIns="91440" tIns="45720" rIns="91440" bIns="45720" rtlCol="0" anchor="t">
            <a:spAutoFit/>
          </a:bodyPr>
          <a:lstStyle/>
          <a:p>
            <a:pPr algn="ctr"/>
            <a:r>
              <a:rPr lang="en-US" sz="1600"/>
              <a:t>Once you have entered the reason you will need to fill out the dates of offence.</a:t>
            </a:r>
          </a:p>
        </p:txBody>
      </p:sp>
      <p:pic>
        <p:nvPicPr>
          <p:cNvPr id="3" name="Picture 2">
            <a:extLst>
              <a:ext uri="{FF2B5EF4-FFF2-40B4-BE49-F238E27FC236}">
                <a16:creationId xmlns:a16="http://schemas.microsoft.com/office/drawing/2014/main" id="{AD779BAC-46E0-4CD3-B097-A6EABCE3455F}"/>
              </a:ext>
            </a:extLst>
          </p:cNvPr>
          <p:cNvPicPr>
            <a:picLocks noChangeAspect="1"/>
          </p:cNvPicPr>
          <p:nvPr/>
        </p:nvPicPr>
        <p:blipFill>
          <a:blip r:embed="rId4"/>
          <a:stretch>
            <a:fillRect/>
          </a:stretch>
        </p:blipFill>
        <p:spPr>
          <a:xfrm>
            <a:off x="1066364" y="1523556"/>
            <a:ext cx="5029636" cy="624894"/>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a:stCxn id="6" idx="1"/>
          </p:cNvCxnSpPr>
          <p:nvPr/>
        </p:nvCxnSpPr>
        <p:spPr>
          <a:xfrm flipH="1" flipV="1">
            <a:off x="3173400" y="1947177"/>
            <a:ext cx="3534340" cy="1719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58CFEE8-718D-45E4-ABD3-10540199F6DE}"/>
              </a:ext>
            </a:extLst>
          </p:cNvPr>
          <p:cNvSpPr/>
          <p:nvPr/>
        </p:nvSpPr>
        <p:spPr>
          <a:xfrm>
            <a:off x="1138747" y="1822346"/>
            <a:ext cx="1548604" cy="249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33E2056-614A-490F-BAD3-0553386D4443}"/>
              </a:ext>
            </a:extLst>
          </p:cNvPr>
          <p:cNvPicPr>
            <a:picLocks noChangeAspect="1"/>
          </p:cNvPicPr>
          <p:nvPr/>
        </p:nvPicPr>
        <p:blipFill rotWithShape="1">
          <a:blip r:embed="rId5"/>
          <a:srcRect l="68451" t="7122" r="3892" b="46700"/>
          <a:stretch/>
        </p:blipFill>
        <p:spPr>
          <a:xfrm>
            <a:off x="1021714" y="2661636"/>
            <a:ext cx="4954880" cy="3051007"/>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147406" y="3151573"/>
            <a:ext cx="4725493" cy="1929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FF0F1BF1-0EA3-4336-9F46-CDBE38FCE34F}"/>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10912926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0779" y="416241"/>
            <a:ext cx="9001125" cy="423862"/>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7002579" y="2106254"/>
            <a:ext cx="4005732" cy="1323439"/>
          </a:xfrm>
          <a:prstGeom prst="rect">
            <a:avLst/>
          </a:prstGeom>
          <a:noFill/>
        </p:spPr>
        <p:txBody>
          <a:bodyPr wrap="square" lIns="91440" tIns="45720" rIns="91440" bIns="45720" rtlCol="0" anchor="t">
            <a:spAutoFit/>
          </a:bodyPr>
          <a:lstStyle/>
          <a:p>
            <a:pPr algn="ctr"/>
            <a:r>
              <a:rPr lang="en-US" sz="1600"/>
              <a:t>Add the date of the offence </a:t>
            </a:r>
          </a:p>
          <a:p>
            <a:pPr algn="ctr"/>
            <a:endParaRPr lang="en-US" sz="1600"/>
          </a:p>
          <a:p>
            <a:pPr algn="ctr"/>
            <a:r>
              <a:rPr lang="en-US" sz="1600"/>
              <a:t>The points issued</a:t>
            </a:r>
          </a:p>
          <a:p>
            <a:pPr algn="ctr"/>
            <a:endParaRPr lang="en-US" sz="1600"/>
          </a:p>
          <a:p>
            <a:pPr algn="ctr"/>
            <a:r>
              <a:rPr lang="en-US" sz="1600"/>
              <a:t>If required add any additional endorsements.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29720" y="1325899"/>
            <a:ext cx="5457958" cy="2278762"/>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726233" y="3880721"/>
            <a:ext cx="2798079" cy="307777"/>
          </a:xfrm>
          <a:prstGeom prst="rect">
            <a:avLst/>
          </a:prstGeom>
          <a:noFill/>
        </p:spPr>
        <p:txBody>
          <a:bodyPr wrap="square" lIns="91440" tIns="45720" rIns="91440" bIns="45720" rtlCol="0" anchor="t">
            <a:spAutoFit/>
          </a:bodyPr>
          <a:lstStyle/>
          <a:p>
            <a:pPr algn="ctr"/>
            <a:r>
              <a:rPr lang="en-US" sz="1400"/>
              <a:t>Once completed press save change.</a:t>
            </a:r>
          </a:p>
        </p:txBody>
      </p:sp>
      <p:pic>
        <p:nvPicPr>
          <p:cNvPr id="2" name="Picture 1">
            <a:extLst>
              <a:ext uri="{FF2B5EF4-FFF2-40B4-BE49-F238E27FC236}">
                <a16:creationId xmlns:a16="http://schemas.microsoft.com/office/drawing/2014/main" id="{F9666AE1-306E-4EEB-A0E0-A2D5614C1A80}"/>
              </a:ext>
            </a:extLst>
          </p:cNvPr>
          <p:cNvPicPr>
            <a:picLocks noChangeAspect="1"/>
          </p:cNvPicPr>
          <p:nvPr/>
        </p:nvPicPr>
        <p:blipFill>
          <a:blip r:embed="rId4"/>
          <a:stretch>
            <a:fillRect/>
          </a:stretch>
        </p:blipFill>
        <p:spPr>
          <a:xfrm>
            <a:off x="990157" y="1451672"/>
            <a:ext cx="5182049" cy="2004234"/>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536569" y="1970201"/>
            <a:ext cx="4523185"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DE67951-0BC4-4700-A1E4-2E52A85F2F52}"/>
              </a:ext>
            </a:extLst>
          </p:cNvPr>
          <p:cNvSpPr/>
          <p:nvPr/>
        </p:nvSpPr>
        <p:spPr>
          <a:xfrm>
            <a:off x="1536569" y="2431259"/>
            <a:ext cx="1602557"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C2C748-35EC-412A-84A5-F1859091A811}"/>
              </a:ext>
            </a:extLst>
          </p:cNvPr>
          <p:cNvSpPr/>
          <p:nvPr/>
        </p:nvSpPr>
        <p:spPr>
          <a:xfrm>
            <a:off x="1021714" y="3148145"/>
            <a:ext cx="1566311" cy="280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flipV="1">
            <a:off x="4955777" y="2272460"/>
            <a:ext cx="2181870" cy="10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DBBDAD-7AA4-4449-BCAE-A10EC076FC6A}"/>
              </a:ext>
            </a:extLst>
          </p:cNvPr>
          <p:cNvCxnSpPr>
            <a:cxnSpLocks/>
          </p:cNvCxnSpPr>
          <p:nvPr/>
        </p:nvCxnSpPr>
        <p:spPr>
          <a:xfrm flipH="1" flipV="1">
            <a:off x="3314874" y="2705703"/>
            <a:ext cx="3698485" cy="10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BB88AD-14E0-4C75-918A-B50921F49EEF}"/>
              </a:ext>
            </a:extLst>
          </p:cNvPr>
          <p:cNvCxnSpPr>
            <a:cxnSpLocks/>
          </p:cNvCxnSpPr>
          <p:nvPr/>
        </p:nvCxnSpPr>
        <p:spPr>
          <a:xfrm flipH="1">
            <a:off x="2704260" y="3253340"/>
            <a:ext cx="430909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3D1876B-D421-4C4E-88CA-527C5443692A}"/>
              </a:ext>
            </a:extLst>
          </p:cNvPr>
          <p:cNvSpPr>
            <a:spLocks noGrp="1"/>
          </p:cNvSpPr>
          <p:nvPr>
            <p:ph type="sldNum" sz="quarter" idx="12"/>
          </p:nvPr>
        </p:nvSpPr>
        <p:spPr/>
        <p:txBody>
          <a:bodyPr/>
          <a:lstStyle/>
          <a:p>
            <a:fld id="{6F0C9F74-ED7C-44EF-9CFC-67AAF3EFA2FB}" type="slidenum">
              <a:rPr lang="en-GB" smtClean="0"/>
              <a:t>75</a:t>
            </a:fld>
            <a:endParaRPr lang="en-GB"/>
          </a:p>
        </p:txBody>
      </p:sp>
    </p:spTree>
    <p:extLst>
      <p:ext uri="{BB962C8B-B14F-4D97-AF65-F5344CB8AC3E}">
        <p14:creationId xmlns:p14="http://schemas.microsoft.com/office/powerpoint/2010/main" val="440732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9338" y="325420"/>
            <a:ext cx="9001125" cy="423863"/>
          </a:xfrm>
          <a:ln>
            <a:solidFill>
              <a:srgbClr val="FF0000"/>
            </a:solidFill>
          </a:ln>
        </p:spPr>
        <p:txBody>
          <a:bodyPr/>
          <a:lstStyle/>
          <a:p>
            <a:r>
              <a:rPr lang="en-US" sz="2800" b="1">
                <a:solidFill>
                  <a:srgbClr val="92D050"/>
                </a:solidFill>
                <a:latin typeface="+mn-lt"/>
              </a:rPr>
              <a:t>How To Complete Your Tacho</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23220"/>
          </a:xfrm>
          <a:prstGeom prst="rect">
            <a:avLst/>
          </a:prstGeom>
          <a:noFill/>
        </p:spPr>
        <p:txBody>
          <a:bodyPr wrap="square" lIns="91440" tIns="45720" rIns="91440" bIns="45720" rtlCol="0" anchor="t">
            <a:spAutoFit/>
          </a:bodyPr>
          <a:lstStyle/>
          <a:p>
            <a:pPr algn="ctr"/>
            <a:r>
              <a:rPr lang="en-US" sz="1400"/>
              <a:t>Now we need to complete the Tacho part, if required click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47664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513823" y="5277052"/>
            <a:ext cx="3560079"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3" name="Picture 2">
            <a:extLst>
              <a:ext uri="{FF2B5EF4-FFF2-40B4-BE49-F238E27FC236}">
                <a16:creationId xmlns:a16="http://schemas.microsoft.com/office/drawing/2014/main" id="{55F1862A-5471-4CBE-BBA4-814E112410EE}"/>
              </a:ext>
            </a:extLst>
          </p:cNvPr>
          <p:cNvPicPr>
            <a:picLocks noChangeAspect="1"/>
          </p:cNvPicPr>
          <p:nvPr/>
        </p:nvPicPr>
        <p:blipFill>
          <a:blip r:embed="rId4"/>
          <a:stretch>
            <a:fillRect/>
          </a:stretch>
        </p:blipFill>
        <p:spPr>
          <a:xfrm>
            <a:off x="959456" y="1244919"/>
            <a:ext cx="3892373" cy="1158340"/>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244338" y="1517721"/>
            <a:ext cx="1508289" cy="6127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799205" y="2801641"/>
            <a:ext cx="5296795" cy="2175712"/>
          </a:xfrm>
          <a:prstGeom prst="rect">
            <a:avLst/>
          </a:prstGeom>
        </p:spPr>
      </p:pic>
      <p:pic>
        <p:nvPicPr>
          <p:cNvPr id="7" name="Picture 6">
            <a:extLst>
              <a:ext uri="{FF2B5EF4-FFF2-40B4-BE49-F238E27FC236}">
                <a16:creationId xmlns:a16="http://schemas.microsoft.com/office/drawing/2014/main" id="{E582F87D-44DF-4D15-8883-93A41814ECFB}"/>
              </a:ext>
            </a:extLst>
          </p:cNvPr>
          <p:cNvPicPr>
            <a:picLocks noChangeAspect="1"/>
          </p:cNvPicPr>
          <p:nvPr/>
        </p:nvPicPr>
        <p:blipFill>
          <a:blip r:embed="rId5"/>
          <a:stretch>
            <a:fillRect/>
          </a:stretch>
        </p:blipFill>
        <p:spPr>
          <a:xfrm>
            <a:off x="959456" y="2940361"/>
            <a:ext cx="4976291" cy="185182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095998" y="3536908"/>
            <a:ext cx="3652852" cy="523220"/>
          </a:xfrm>
          <a:prstGeom prst="rect">
            <a:avLst/>
          </a:prstGeom>
          <a:noFill/>
        </p:spPr>
        <p:txBody>
          <a:bodyPr wrap="square" lIns="91440" tIns="45720" rIns="91440" bIns="45720" rtlCol="0" anchor="t">
            <a:spAutoFit/>
          </a:bodyPr>
          <a:lstStyle/>
          <a:p>
            <a:pPr algn="ctr"/>
            <a:r>
              <a:rPr lang="en-US" sz="1400"/>
              <a:t>Next, we need to add in the Tacho number and expiry date.</a:t>
            </a:r>
          </a:p>
        </p:txBody>
      </p:sp>
      <p:sp>
        <p:nvSpPr>
          <p:cNvPr id="21" name="Rectangle 20">
            <a:extLst>
              <a:ext uri="{FF2B5EF4-FFF2-40B4-BE49-F238E27FC236}">
                <a16:creationId xmlns:a16="http://schemas.microsoft.com/office/drawing/2014/main" id="{6C0470E4-9041-49AC-BE69-52942D0B6542}"/>
              </a:ext>
            </a:extLst>
          </p:cNvPr>
          <p:cNvSpPr/>
          <p:nvPr/>
        </p:nvSpPr>
        <p:spPr>
          <a:xfrm>
            <a:off x="1543371" y="3846937"/>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12CE891-6525-495D-81AA-800BCDA05503}"/>
              </a:ext>
            </a:extLst>
          </p:cNvPr>
          <p:cNvSpPr/>
          <p:nvPr/>
        </p:nvSpPr>
        <p:spPr>
          <a:xfrm>
            <a:off x="1543371" y="4242062"/>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F9932550-A675-4D35-BDDE-1AFECA88774E}"/>
              </a:ext>
            </a:extLst>
          </p:cNvPr>
          <p:cNvCxnSpPr>
            <a:cxnSpLocks/>
          </p:cNvCxnSpPr>
          <p:nvPr/>
        </p:nvCxnSpPr>
        <p:spPr>
          <a:xfrm flipH="1">
            <a:off x="4789073" y="4195864"/>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B8D2391B-1C84-4609-BFFB-04853538656E}"/>
              </a:ext>
            </a:extLst>
          </p:cNvPr>
          <p:cNvSpPr>
            <a:spLocks noGrp="1"/>
          </p:cNvSpPr>
          <p:nvPr>
            <p:ph type="sldNum" sz="quarter" idx="12"/>
          </p:nvPr>
        </p:nvSpPr>
        <p:spPr/>
        <p:txBody>
          <a:bodyPr/>
          <a:lstStyle/>
          <a:p>
            <a:fld id="{6F0C9F74-ED7C-44EF-9CFC-67AAF3EFA2FB}" type="slidenum">
              <a:rPr lang="en-GB" smtClean="0"/>
              <a:t>76</a:t>
            </a:fld>
            <a:endParaRPr lang="en-GB"/>
          </a:p>
        </p:txBody>
      </p:sp>
    </p:spTree>
    <p:extLst>
      <p:ext uri="{BB962C8B-B14F-4D97-AF65-F5344CB8AC3E}">
        <p14:creationId xmlns:p14="http://schemas.microsoft.com/office/powerpoint/2010/main" val="4133573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57317" y="351821"/>
            <a:ext cx="9001125" cy="422275"/>
          </a:xfrm>
        </p:spPr>
        <p:txBody>
          <a:bodyPr/>
          <a:lstStyle/>
          <a:p>
            <a:r>
              <a:rPr lang="en-US" sz="2800" b="1">
                <a:solidFill>
                  <a:srgbClr val="92D050"/>
                </a:solidFill>
                <a:latin typeface="+mn-lt"/>
              </a:rPr>
              <a:t>How To Complete Your CPC/DQC</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84775"/>
          </a:xfrm>
          <a:prstGeom prst="rect">
            <a:avLst/>
          </a:prstGeom>
          <a:noFill/>
        </p:spPr>
        <p:txBody>
          <a:bodyPr wrap="square" lIns="91440" tIns="45720" rIns="91440" bIns="45720" rtlCol="0" anchor="t">
            <a:spAutoFit/>
          </a:bodyPr>
          <a:lstStyle/>
          <a:p>
            <a:pPr algn="ctr"/>
            <a:r>
              <a:rPr lang="en-US" sz="1600"/>
              <a:t>Now we need to complete the CPC/DQC part if required click on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71231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236732" y="5519507"/>
            <a:ext cx="4166215"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810168" y="3037381"/>
            <a:ext cx="5296795" cy="209354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165271" y="3909249"/>
            <a:ext cx="3652852" cy="338554"/>
          </a:xfrm>
          <a:prstGeom prst="rect">
            <a:avLst/>
          </a:prstGeom>
          <a:noFill/>
        </p:spPr>
        <p:txBody>
          <a:bodyPr wrap="square" lIns="91440" tIns="45720" rIns="91440" bIns="45720" rtlCol="0" anchor="t">
            <a:spAutoFit/>
          </a:bodyPr>
          <a:lstStyle/>
          <a:p>
            <a:pPr algn="ctr"/>
            <a:r>
              <a:rPr lang="en-US" sz="1600"/>
              <a:t>Add in the DQC number and expiry date.</a:t>
            </a:r>
          </a:p>
        </p:txBody>
      </p:sp>
      <p:pic>
        <p:nvPicPr>
          <p:cNvPr id="2" name="Picture 1">
            <a:extLst>
              <a:ext uri="{FF2B5EF4-FFF2-40B4-BE49-F238E27FC236}">
                <a16:creationId xmlns:a16="http://schemas.microsoft.com/office/drawing/2014/main" id="{0C0435EA-F651-4AB4-87D3-18F02E3D8374}"/>
              </a:ext>
            </a:extLst>
          </p:cNvPr>
          <p:cNvPicPr>
            <a:picLocks noChangeAspect="1"/>
          </p:cNvPicPr>
          <p:nvPr/>
        </p:nvPicPr>
        <p:blipFill>
          <a:blip r:embed="rId4"/>
          <a:stretch>
            <a:fillRect/>
          </a:stretch>
        </p:blipFill>
        <p:spPr>
          <a:xfrm>
            <a:off x="909958" y="1162682"/>
            <a:ext cx="4057967" cy="1524132"/>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159496" y="1420708"/>
            <a:ext cx="1760187" cy="6959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FEF02D0-12DF-4DCC-89A2-8D18281F2123}"/>
              </a:ext>
            </a:extLst>
          </p:cNvPr>
          <p:cNvPicPr>
            <a:picLocks noChangeAspect="1"/>
          </p:cNvPicPr>
          <p:nvPr/>
        </p:nvPicPr>
        <p:blipFill>
          <a:blip r:embed="rId5"/>
          <a:stretch>
            <a:fillRect/>
          </a:stretch>
        </p:blipFill>
        <p:spPr>
          <a:xfrm>
            <a:off x="957317" y="3130011"/>
            <a:ext cx="4991533" cy="1806097"/>
          </a:xfrm>
          <a:prstGeom prst="rect">
            <a:avLst/>
          </a:prstGeom>
        </p:spPr>
      </p:pic>
      <p:sp>
        <p:nvSpPr>
          <p:cNvPr id="22" name="Rectangle 21">
            <a:extLst>
              <a:ext uri="{FF2B5EF4-FFF2-40B4-BE49-F238E27FC236}">
                <a16:creationId xmlns:a16="http://schemas.microsoft.com/office/drawing/2014/main" id="{A12CE891-6525-495D-81AA-800BCDA05503}"/>
              </a:ext>
            </a:extLst>
          </p:cNvPr>
          <p:cNvSpPr/>
          <p:nvPr/>
        </p:nvSpPr>
        <p:spPr>
          <a:xfrm>
            <a:off x="1663303" y="4468321"/>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C0470E4-9041-49AC-BE69-52942D0B6542}"/>
              </a:ext>
            </a:extLst>
          </p:cNvPr>
          <p:cNvSpPr/>
          <p:nvPr/>
        </p:nvSpPr>
        <p:spPr>
          <a:xfrm>
            <a:off x="1663302" y="4044399"/>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E13CA98A-CAAE-4CF3-B2B9-29BA4AEFCD3A}"/>
              </a:ext>
            </a:extLst>
          </p:cNvPr>
          <p:cNvCxnSpPr>
            <a:cxnSpLocks/>
          </p:cNvCxnSpPr>
          <p:nvPr/>
        </p:nvCxnSpPr>
        <p:spPr>
          <a:xfrm flipH="1">
            <a:off x="4940506" y="446762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CD0E22-E163-4E8F-931C-3CB957C361BD}"/>
              </a:ext>
            </a:extLst>
          </p:cNvPr>
          <p:cNvSpPr>
            <a:spLocks noGrp="1"/>
          </p:cNvSpPr>
          <p:nvPr>
            <p:ph type="sldNum" sz="quarter" idx="12"/>
          </p:nvPr>
        </p:nvSpPr>
        <p:spPr/>
        <p:txBody>
          <a:bodyPr/>
          <a:lstStyle/>
          <a:p>
            <a:fld id="{6F0C9F74-ED7C-44EF-9CFC-67AAF3EFA2FB}" type="slidenum">
              <a:rPr lang="en-GB" smtClean="0"/>
              <a:t>77</a:t>
            </a:fld>
            <a:endParaRPr lang="en-GB"/>
          </a:p>
        </p:txBody>
      </p:sp>
    </p:spTree>
    <p:extLst>
      <p:ext uri="{BB962C8B-B14F-4D97-AF65-F5344CB8AC3E}">
        <p14:creationId xmlns:p14="http://schemas.microsoft.com/office/powerpoint/2010/main" val="37361249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08965" y="226597"/>
            <a:ext cx="9001125" cy="785812"/>
          </a:xfrm>
        </p:spPr>
        <p:txBody>
          <a:bodyPr/>
          <a:lstStyle/>
          <a:p>
            <a:r>
              <a:rPr lang="en-US" sz="2800" b="1">
                <a:solidFill>
                  <a:srgbClr val="92D050"/>
                </a:solidFill>
                <a:latin typeface="+mn-lt"/>
              </a:rPr>
              <a:t>How To Complete Validations For Licence And Tacho</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51094" y="788310"/>
            <a:ext cx="7925500" cy="553998"/>
          </a:xfrm>
          <a:prstGeom prst="rect">
            <a:avLst/>
          </a:prstGeom>
          <a:noFill/>
        </p:spPr>
        <p:txBody>
          <a:bodyPr wrap="square" lIns="91440" tIns="45720" rIns="91440" bIns="45720" rtlCol="0" anchor="t">
            <a:spAutoFit/>
          </a:bodyPr>
          <a:lstStyle/>
          <a:p>
            <a:r>
              <a:rPr lang="en-US" sz="1600"/>
              <a:t>To validate the workers Licence And Tacho, you will need to click onto each one and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825597" y="5051106"/>
            <a:ext cx="3101779" cy="1323439"/>
          </a:xfrm>
          <a:prstGeom prst="rect">
            <a:avLst/>
          </a:prstGeom>
        </p:spPr>
        <p:txBody>
          <a:bodyPr wrap="square" lIns="91440" tIns="45720" rIns="91440" bIns="45720" anchor="t">
            <a:spAutoFit/>
          </a:bodyPr>
          <a:lstStyle/>
          <a:p>
            <a:pPr algn="ctr"/>
            <a:r>
              <a:rPr lang="en-US" sz="1600"/>
              <a:t>Repeat the process on the </a:t>
            </a:r>
            <a:endParaRPr lang="en-US" sz="1600">
              <a:cs typeface="Calibri"/>
            </a:endParaRPr>
          </a:p>
          <a:p>
            <a:pPr algn="ctr"/>
            <a:r>
              <a:rPr lang="en-GB" sz="1600"/>
              <a:t>Tacho Card.</a:t>
            </a:r>
            <a:endParaRPr lang="en-GB" sz="1600">
              <a:cs typeface="Calibri"/>
            </a:endParaRPr>
          </a:p>
          <a:p>
            <a:pPr algn="ctr"/>
            <a:r>
              <a:rPr lang="en-US" sz="1600"/>
              <a:t>You will now see both sections have been updated and status is </a:t>
            </a:r>
            <a:r>
              <a:rPr lang="en-US" sz="1600">
                <a:solidFill>
                  <a:srgbClr val="00B050"/>
                </a:solidFill>
              </a:rPr>
              <a:t>Pass.</a:t>
            </a:r>
            <a:endParaRPr lang="en-US" sz="16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4"/>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096001" y="4231085"/>
            <a:ext cx="1392232"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57249" y="3040692"/>
            <a:ext cx="2515272"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55330FD-1E82-4222-812A-3B7BF40710F2}"/>
              </a:ext>
            </a:extLst>
          </p:cNvPr>
          <p:cNvSpPr/>
          <p:nvPr/>
        </p:nvSpPr>
        <p:spPr>
          <a:xfrm>
            <a:off x="6384608" y="2028450"/>
            <a:ext cx="1507850" cy="338554"/>
          </a:xfrm>
          <a:prstGeom prst="rect">
            <a:avLst/>
          </a:prstGeom>
        </p:spPr>
        <p:txBody>
          <a:bodyPr wrap="none" lIns="91440" tIns="45720" rIns="91440" bIns="45720" anchor="t">
            <a:spAutoFit/>
          </a:bodyPr>
          <a:lstStyle/>
          <a:p>
            <a:pPr algn="ctr"/>
            <a:r>
              <a:rPr lang="en-GB" sz="1600"/>
              <a:t>Click on update</a:t>
            </a:r>
            <a:r>
              <a:rPr lang="en-GB" sz="1400"/>
              <a:t>.</a:t>
            </a:r>
            <a:endParaRPr lang="en-GB" sz="1400">
              <a:cs typeface="Calibri"/>
            </a:endParaRPr>
          </a:p>
        </p:txBody>
      </p:sp>
      <p:sp>
        <p:nvSpPr>
          <p:cNvPr id="43" name="Rectangle 42">
            <a:extLst>
              <a:ext uri="{FF2B5EF4-FFF2-40B4-BE49-F238E27FC236}">
                <a16:creationId xmlns:a16="http://schemas.microsoft.com/office/drawing/2014/main" id="{EF31B177-C494-4E82-B15B-47D0CD14D923}"/>
              </a:ext>
            </a:extLst>
          </p:cNvPr>
          <p:cNvSpPr/>
          <p:nvPr/>
        </p:nvSpPr>
        <p:spPr>
          <a:xfrm>
            <a:off x="308965" y="3075188"/>
            <a:ext cx="2552319" cy="1569660"/>
          </a:xfrm>
          <a:prstGeom prst="rect">
            <a:avLst/>
          </a:prstGeom>
        </p:spPr>
        <p:txBody>
          <a:bodyPr wrap="square" lIns="91440" tIns="45720" rIns="91440" bIns="45720" anchor="t">
            <a:spAutoFit/>
          </a:bodyPr>
          <a:lstStyle/>
          <a:p>
            <a:pPr algn="ctr"/>
            <a:r>
              <a:rPr lang="en-US" sz="1600"/>
              <a:t>Pass the worker.</a:t>
            </a:r>
            <a:endParaRPr lang="en-US" sz="1600">
              <a:cs typeface="Calibri"/>
            </a:endParaRPr>
          </a:p>
          <a:p>
            <a:pPr algn="ctr"/>
            <a:r>
              <a:rPr lang="en-US" sz="1600"/>
              <a:t>If you click fail the worker will not be able to be placed out into work. This would be a decline in the interview process.</a:t>
            </a:r>
            <a:endParaRPr lang="en-US" sz="16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7266034" y="3774279"/>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F50AD0-1834-4A41-BF23-0B27E68DC343}"/>
              </a:ext>
            </a:extLst>
          </p:cNvPr>
          <p:cNvPicPr>
            <a:picLocks noChangeAspect="1"/>
          </p:cNvPicPr>
          <p:nvPr/>
        </p:nvPicPr>
        <p:blipFill>
          <a:blip r:embed="rId5"/>
          <a:stretch>
            <a:fillRect/>
          </a:stretch>
        </p:blipFill>
        <p:spPr>
          <a:xfrm>
            <a:off x="1230341" y="1346166"/>
            <a:ext cx="4293766" cy="1320877"/>
          </a:xfrm>
          <a:prstGeom prst="rect">
            <a:avLst/>
          </a:prstGeom>
        </p:spPr>
      </p:pic>
      <p:sp>
        <p:nvSpPr>
          <p:cNvPr id="31" name="Rectangle 30">
            <a:extLst>
              <a:ext uri="{FF2B5EF4-FFF2-40B4-BE49-F238E27FC236}">
                <a16:creationId xmlns:a16="http://schemas.microsoft.com/office/drawing/2014/main" id="{8FE8B007-5275-43EB-901E-5D6C032414F6}"/>
              </a:ext>
            </a:extLst>
          </p:cNvPr>
          <p:cNvSpPr/>
          <p:nvPr/>
        </p:nvSpPr>
        <p:spPr>
          <a:xfrm flipV="1">
            <a:off x="4807670" y="1992479"/>
            <a:ext cx="528341" cy="313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DC55AF-62A3-47C5-B6DD-C5FFD7E6CD16}"/>
              </a:ext>
            </a:extLst>
          </p:cNvPr>
          <p:cNvSpPr/>
          <p:nvPr/>
        </p:nvSpPr>
        <p:spPr>
          <a:xfrm flipV="1">
            <a:off x="1230340" y="2039565"/>
            <a:ext cx="711581" cy="3139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005C2F37-80AD-4A2C-A60F-BF1E02E63C4E}"/>
              </a:ext>
            </a:extLst>
          </p:cNvPr>
          <p:cNvCxnSpPr>
            <a:cxnSpLocks/>
          </p:cNvCxnSpPr>
          <p:nvPr/>
        </p:nvCxnSpPr>
        <p:spPr>
          <a:xfrm flipH="1" flipV="1">
            <a:off x="5298471" y="2180639"/>
            <a:ext cx="741257" cy="3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20D9A74-0D03-457E-9E29-E25526979E85}"/>
              </a:ext>
            </a:extLst>
          </p:cNvPr>
          <p:cNvPicPr>
            <a:picLocks noChangeAspect="1"/>
          </p:cNvPicPr>
          <p:nvPr/>
        </p:nvPicPr>
        <p:blipFill>
          <a:blip r:embed="rId6"/>
          <a:stretch>
            <a:fillRect/>
          </a:stretch>
        </p:blipFill>
        <p:spPr>
          <a:xfrm>
            <a:off x="5154617" y="4841799"/>
            <a:ext cx="4300468" cy="1404975"/>
          </a:xfrm>
          <a:prstGeom prst="rect">
            <a:avLst/>
          </a:prstGeom>
        </p:spPr>
      </p:pic>
      <p:sp>
        <p:nvSpPr>
          <p:cNvPr id="23" name="Rectangle 22">
            <a:extLst>
              <a:ext uri="{FF2B5EF4-FFF2-40B4-BE49-F238E27FC236}">
                <a16:creationId xmlns:a16="http://schemas.microsoft.com/office/drawing/2014/main" id="{66EC3E4A-55F2-418F-B19C-A6BFBD195B4E}"/>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EEE606C-AF8C-4C9D-8794-C8DBAA5FBC15}"/>
              </a:ext>
            </a:extLst>
          </p:cNvPr>
          <p:cNvSpPr/>
          <p:nvPr/>
        </p:nvSpPr>
        <p:spPr>
          <a:xfrm flipV="1">
            <a:off x="8008986" y="590625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AF4A9097-56C4-4FDA-9B3A-A88C53C02C47}"/>
              </a:ext>
            </a:extLst>
          </p:cNvPr>
          <p:cNvCxnSpPr>
            <a:cxnSpLocks/>
          </p:cNvCxnSpPr>
          <p:nvPr/>
        </p:nvCxnSpPr>
        <p:spPr>
          <a:xfrm>
            <a:off x="4883731" y="5869083"/>
            <a:ext cx="287351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8897307-42FB-49B0-92A5-CBFEB7951F7E}"/>
              </a:ext>
            </a:extLst>
          </p:cNvPr>
          <p:cNvSpPr>
            <a:spLocks noGrp="1"/>
          </p:cNvSpPr>
          <p:nvPr>
            <p:ph type="sldNum" sz="quarter" idx="12"/>
          </p:nvPr>
        </p:nvSpPr>
        <p:spPr/>
        <p:txBody>
          <a:bodyPr/>
          <a:lstStyle/>
          <a:p>
            <a:fld id="{6F0C9F74-ED7C-44EF-9CFC-67AAF3EFA2FB}" type="slidenum">
              <a:rPr lang="en-GB" smtClean="0"/>
              <a:t>78</a:t>
            </a:fld>
            <a:endParaRPr lang="en-GB"/>
          </a:p>
        </p:txBody>
      </p:sp>
    </p:spTree>
    <p:extLst>
      <p:ext uri="{BB962C8B-B14F-4D97-AF65-F5344CB8AC3E}">
        <p14:creationId xmlns:p14="http://schemas.microsoft.com/office/powerpoint/2010/main" val="2396389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2"/>
            <a:ext cx="5183777" cy="290786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715" y="315894"/>
            <a:ext cx="9001125" cy="422275"/>
          </a:xfrm>
        </p:spPr>
        <p:txBody>
          <a:bodyPr/>
          <a:lstStyle/>
          <a:p>
            <a:r>
              <a:rPr lang="en-US" sz="2800" b="1">
                <a:solidFill>
                  <a:srgbClr val="92D050"/>
                </a:solidFill>
                <a:latin typeface="+mn-lt"/>
              </a:rPr>
              <a:t>How To Upload Driving Licenses And Checks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1021713" y="806401"/>
            <a:ext cx="8424127" cy="338554"/>
          </a:xfrm>
          <a:prstGeom prst="rect">
            <a:avLst/>
          </a:prstGeom>
          <a:noFill/>
        </p:spPr>
        <p:txBody>
          <a:bodyPr wrap="square" lIns="91440" tIns="45720" rIns="91440" bIns="45720" rtlCol="0" anchor="t">
            <a:spAutoFit/>
          </a:bodyPr>
          <a:lstStyle/>
          <a:p>
            <a:r>
              <a:rPr lang="en-US" sz="1600"/>
              <a:t>The next section to complete is the scanned document section.</a:t>
            </a:r>
          </a:p>
        </p:txBody>
      </p:sp>
      <p:sp>
        <p:nvSpPr>
          <p:cNvPr id="6" name="TextBox 5">
            <a:extLst>
              <a:ext uri="{FF2B5EF4-FFF2-40B4-BE49-F238E27FC236}">
                <a16:creationId xmlns:a16="http://schemas.microsoft.com/office/drawing/2014/main" id="{D602B14D-9D9E-48C5-B7F2-8FF93DEB0CAB}"/>
              </a:ext>
            </a:extLst>
          </p:cNvPr>
          <p:cNvSpPr txBox="1"/>
          <p:nvPr/>
        </p:nvSpPr>
        <p:spPr>
          <a:xfrm>
            <a:off x="6568361" y="1688816"/>
            <a:ext cx="3186888" cy="1323439"/>
          </a:xfrm>
          <a:prstGeom prst="rect">
            <a:avLst/>
          </a:prstGeom>
          <a:noFill/>
        </p:spPr>
        <p:txBody>
          <a:bodyPr wrap="square" lIns="91440" tIns="45720" rIns="91440" bIns="45720" rtlCol="0" anchor="t">
            <a:spAutoFit/>
          </a:bodyPr>
          <a:lstStyle/>
          <a:p>
            <a:pPr algn="ctr"/>
            <a:r>
              <a:rPr lang="en-US" sz="1600"/>
              <a:t>Click on the section you would like to upload DVLA checks.</a:t>
            </a:r>
            <a:endParaRPr lang="en-US" sz="1600">
              <a:cs typeface="Calibri"/>
            </a:endParaRPr>
          </a:p>
          <a:p>
            <a:pPr algn="ctr"/>
            <a:endParaRPr lang="en-US" sz="1600">
              <a:cs typeface="Calibri"/>
            </a:endParaRPr>
          </a:p>
          <a:p>
            <a:pPr algn="ctr"/>
            <a:r>
              <a:rPr lang="en-US" sz="1600"/>
              <a:t>You can either drag and drop the file or upload from your desktop.</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82972" y="4455552"/>
            <a:ext cx="3449564" cy="2031325"/>
          </a:xfrm>
          <a:prstGeom prst="rect">
            <a:avLst/>
          </a:prstGeom>
          <a:noFill/>
        </p:spPr>
        <p:txBody>
          <a:bodyPr wrap="square" lIns="91440" tIns="45720" rIns="91440" bIns="45720" rtlCol="0" anchor="t">
            <a:spAutoFit/>
          </a:bodyPr>
          <a:lstStyle/>
          <a:p>
            <a:pPr algn="ctr"/>
            <a:r>
              <a:rPr lang="en-US" sz="1600"/>
              <a:t>Click on the section and take the expiry date from the passport/ID card.</a:t>
            </a:r>
            <a:endParaRPr lang="en-US" sz="1600">
              <a:cs typeface="Calibri"/>
            </a:endParaRPr>
          </a:p>
          <a:p>
            <a:pPr algn="ctr"/>
            <a:endParaRPr lang="en-US" sz="1600">
              <a:cs typeface="Calibri"/>
            </a:endParaRPr>
          </a:p>
          <a:p>
            <a:pPr algn="ctr"/>
            <a:r>
              <a:rPr lang="en-US" sz="1600"/>
              <a:t>Once you have pressed upload this file, you will see a padlock next to the selected box. This means the worker cannot delete the file.</a:t>
            </a:r>
            <a:endParaRPr lang="en-US" sz="1600">
              <a:cs typeface="Calibri"/>
            </a:endParaRPr>
          </a:p>
          <a:p>
            <a:pPr algn="ctr"/>
            <a:endParaRPr lang="en-US" sz="1400"/>
          </a:p>
        </p:txBody>
      </p:sp>
      <p:sp>
        <p:nvSpPr>
          <p:cNvPr id="14" name="Rectangle 13">
            <a:extLst>
              <a:ext uri="{FF2B5EF4-FFF2-40B4-BE49-F238E27FC236}">
                <a16:creationId xmlns:a16="http://schemas.microsoft.com/office/drawing/2014/main" id="{259E1C30-97B6-4419-A68F-AE6E39AE58E2}"/>
              </a:ext>
            </a:extLst>
          </p:cNvPr>
          <p:cNvSpPr/>
          <p:nvPr/>
        </p:nvSpPr>
        <p:spPr>
          <a:xfrm>
            <a:off x="6728882" y="5156334"/>
            <a:ext cx="159423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F5495A7-B1FE-4269-86D7-65FA2AC9F398}"/>
              </a:ext>
            </a:extLst>
          </p:cNvPr>
          <p:cNvPicPr>
            <a:picLocks noChangeAspect="1"/>
          </p:cNvPicPr>
          <p:nvPr/>
        </p:nvPicPr>
        <p:blipFill>
          <a:blip r:embed="rId4"/>
          <a:stretch>
            <a:fillRect/>
          </a:stretch>
        </p:blipFill>
        <p:spPr>
          <a:xfrm>
            <a:off x="1127329" y="1388571"/>
            <a:ext cx="4968671" cy="2610745"/>
          </a:xfrm>
          <a:prstGeom prst="rect">
            <a:avLst/>
          </a:prstGeom>
        </p:spPr>
      </p:pic>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4101874" y="3368562"/>
            <a:ext cx="5343966" cy="2642486"/>
          </a:xfrm>
          <a:prstGeom prst="rect">
            <a:avLst/>
          </a:prstGeom>
        </p:spPr>
      </p:pic>
      <p:pic>
        <p:nvPicPr>
          <p:cNvPr id="8" name="Picture 7">
            <a:extLst>
              <a:ext uri="{FF2B5EF4-FFF2-40B4-BE49-F238E27FC236}">
                <a16:creationId xmlns:a16="http://schemas.microsoft.com/office/drawing/2014/main" id="{CD5701E8-61D4-4BD9-8758-FA1A33FA985E}"/>
              </a:ext>
            </a:extLst>
          </p:cNvPr>
          <p:cNvPicPr>
            <a:picLocks noChangeAspect="1"/>
          </p:cNvPicPr>
          <p:nvPr/>
        </p:nvPicPr>
        <p:blipFill>
          <a:blip r:embed="rId5"/>
          <a:stretch>
            <a:fillRect/>
          </a:stretch>
        </p:blipFill>
        <p:spPr>
          <a:xfrm>
            <a:off x="4238375" y="3484650"/>
            <a:ext cx="4938188" cy="2351991"/>
          </a:xfrm>
          <a:prstGeom prst="rect">
            <a:avLst/>
          </a:prstGeom>
        </p:spPr>
      </p:pic>
      <p:sp>
        <p:nvSpPr>
          <p:cNvPr id="18" name="Rectangle 17">
            <a:extLst>
              <a:ext uri="{FF2B5EF4-FFF2-40B4-BE49-F238E27FC236}">
                <a16:creationId xmlns:a16="http://schemas.microsoft.com/office/drawing/2014/main" id="{A7ABD58E-55BB-449A-AF2A-36C39EDACCFC}"/>
              </a:ext>
            </a:extLst>
          </p:cNvPr>
          <p:cNvSpPr/>
          <p:nvPr/>
        </p:nvSpPr>
        <p:spPr>
          <a:xfrm flipV="1">
            <a:off x="7324627" y="4532171"/>
            <a:ext cx="1395167" cy="307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D2BC0-D59A-4CCD-B475-521648A6D62E}"/>
              </a:ext>
            </a:extLst>
          </p:cNvPr>
          <p:cNvSpPr/>
          <p:nvPr/>
        </p:nvSpPr>
        <p:spPr>
          <a:xfrm>
            <a:off x="7219363" y="5355641"/>
            <a:ext cx="124025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D007AAD-64B9-40D1-A614-354CC8460E49}"/>
              </a:ext>
            </a:extLst>
          </p:cNvPr>
          <p:cNvSpPr/>
          <p:nvPr/>
        </p:nvSpPr>
        <p:spPr>
          <a:xfrm>
            <a:off x="6646995" y="4943797"/>
            <a:ext cx="1812627" cy="404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A221457-64FA-4EC1-B632-BBA145765412}"/>
              </a:ext>
            </a:extLst>
          </p:cNvPr>
          <p:cNvSpPr/>
          <p:nvPr/>
        </p:nvSpPr>
        <p:spPr>
          <a:xfrm>
            <a:off x="4395793" y="3909997"/>
            <a:ext cx="1969887"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3531403" y="1864311"/>
            <a:ext cx="2324241" cy="1210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522301" y="2230214"/>
            <a:ext cx="1480523" cy="809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7EFAB6F-1BAF-4651-82A9-FE7DBE63E77D}"/>
              </a:ext>
            </a:extLst>
          </p:cNvPr>
          <p:cNvCxnSpPr>
            <a:cxnSpLocks/>
          </p:cNvCxnSpPr>
          <p:nvPr/>
        </p:nvCxnSpPr>
        <p:spPr>
          <a:xfrm>
            <a:off x="3531403" y="4755152"/>
            <a:ext cx="2986744" cy="370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8ADCEF2-D395-4D6C-BF40-2DD08831C58F}"/>
              </a:ext>
            </a:extLst>
          </p:cNvPr>
          <p:cNvCxnSpPr>
            <a:cxnSpLocks/>
          </p:cNvCxnSpPr>
          <p:nvPr/>
        </p:nvCxnSpPr>
        <p:spPr>
          <a:xfrm flipV="1">
            <a:off x="3444082" y="5466580"/>
            <a:ext cx="3775281" cy="213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26A48E7-DA20-4F0B-9046-2AAA7AB699E7}"/>
              </a:ext>
            </a:extLst>
          </p:cNvPr>
          <p:cNvSpPr/>
          <p:nvPr/>
        </p:nvSpPr>
        <p:spPr>
          <a:xfrm>
            <a:off x="1325276" y="1864311"/>
            <a:ext cx="2003446"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FD2FF997-40C8-4C90-BBA3-B5EEB25B196D}"/>
              </a:ext>
            </a:extLst>
          </p:cNvPr>
          <p:cNvSpPr>
            <a:spLocks noGrp="1"/>
          </p:cNvSpPr>
          <p:nvPr>
            <p:ph type="sldNum" sz="quarter" idx="12"/>
          </p:nvPr>
        </p:nvSpPr>
        <p:spPr/>
        <p:txBody>
          <a:bodyPr/>
          <a:lstStyle/>
          <a:p>
            <a:fld id="{6F0C9F74-ED7C-44EF-9CFC-67AAF3EFA2FB}" type="slidenum">
              <a:rPr lang="en-GB" smtClean="0"/>
              <a:t>79</a:t>
            </a:fld>
            <a:endParaRPr lang="en-GB"/>
          </a:p>
        </p:txBody>
      </p:sp>
    </p:spTree>
    <p:extLst>
      <p:ext uri="{BB962C8B-B14F-4D97-AF65-F5344CB8AC3E}">
        <p14:creationId xmlns:p14="http://schemas.microsoft.com/office/powerpoint/2010/main" val="372614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54114286-6021-44E5-9445-7460D2EB0669}"/>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740108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574085" y="1825260"/>
            <a:ext cx="7075505" cy="3845346"/>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0" y="262809"/>
            <a:ext cx="9001125" cy="785813"/>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85732" y="778146"/>
            <a:ext cx="10084918" cy="1508105"/>
          </a:xfrm>
          <a:prstGeom prst="rect">
            <a:avLst/>
          </a:prstGeom>
          <a:noFill/>
        </p:spPr>
        <p:txBody>
          <a:bodyPr wrap="square" lIns="91440" tIns="45720" rIns="91440" bIns="45720" rtlCol="0" anchor="t">
            <a:spAutoFit/>
          </a:bodyPr>
          <a:lstStyle/>
          <a:p>
            <a:r>
              <a:rPr lang="en-US" sz="1600"/>
              <a:t>To complete Skill’s first select a primary skill.</a:t>
            </a:r>
          </a:p>
          <a:p>
            <a:endParaRPr lang="en-US" sz="1600"/>
          </a:p>
          <a:p>
            <a:r>
              <a:rPr lang="en-US" sz="1600"/>
              <a:t>If you don’t have a primary skill, click on the roles that they have experience on in their previous work history. You can also select other skills and sub-skills.</a:t>
            </a:r>
            <a:endParaRPr lang="en-US" sz="1600" b="1"/>
          </a:p>
          <a:p>
            <a:pPr algn="ctr"/>
            <a:endParaRPr lang="en-US" sz="1400"/>
          </a:p>
          <a:p>
            <a:pPr algn="ctr"/>
            <a:endParaRPr lang="en-US" sz="1400"/>
          </a:p>
        </p:txBody>
      </p:sp>
      <p:pic>
        <p:nvPicPr>
          <p:cNvPr id="2" name="Picture 1">
            <a:extLst>
              <a:ext uri="{FF2B5EF4-FFF2-40B4-BE49-F238E27FC236}">
                <a16:creationId xmlns:a16="http://schemas.microsoft.com/office/drawing/2014/main" id="{BDB04760-06C0-4C12-AD02-911EC6D572EF}"/>
              </a:ext>
            </a:extLst>
          </p:cNvPr>
          <p:cNvPicPr>
            <a:picLocks noChangeAspect="1"/>
          </p:cNvPicPr>
          <p:nvPr/>
        </p:nvPicPr>
        <p:blipFill rotWithShape="1">
          <a:blip r:embed="rId4"/>
          <a:srcRect l="59022" t="8007" r="8981" b="5049"/>
          <a:stretch/>
        </p:blipFill>
        <p:spPr>
          <a:xfrm>
            <a:off x="681008" y="1933447"/>
            <a:ext cx="6861657" cy="3635515"/>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2219417" y="2170706"/>
            <a:ext cx="2334827" cy="413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4080004" y="2777958"/>
            <a:ext cx="6415596" cy="3595822"/>
          </a:xfrm>
          <a:prstGeom prst="rect">
            <a:avLst/>
          </a:prstGeom>
        </p:spPr>
      </p:pic>
      <p:pic>
        <p:nvPicPr>
          <p:cNvPr id="8" name="Picture 7">
            <a:extLst>
              <a:ext uri="{FF2B5EF4-FFF2-40B4-BE49-F238E27FC236}">
                <a16:creationId xmlns:a16="http://schemas.microsoft.com/office/drawing/2014/main" id="{F3F5D54F-1BAB-45F6-8AE1-A4ACBBC1A007}"/>
              </a:ext>
            </a:extLst>
          </p:cNvPr>
          <p:cNvPicPr>
            <a:picLocks noChangeAspect="1"/>
          </p:cNvPicPr>
          <p:nvPr/>
        </p:nvPicPr>
        <p:blipFill rotWithShape="1">
          <a:blip r:embed="rId5"/>
          <a:srcRect l="66626" t="8265" r="9636" b="34484"/>
          <a:stretch/>
        </p:blipFill>
        <p:spPr>
          <a:xfrm>
            <a:off x="4196945" y="2914113"/>
            <a:ext cx="6181714" cy="3315274"/>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8294776" y="4303628"/>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4286482" y="3349265"/>
            <a:ext cx="1928754" cy="18503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B7B304-DD71-4328-95D7-1441D298F343}"/>
              </a:ext>
            </a:extLst>
          </p:cNvPr>
          <p:cNvSpPr/>
          <p:nvPr/>
        </p:nvSpPr>
        <p:spPr>
          <a:xfrm flipV="1">
            <a:off x="5077592" y="5815935"/>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3D8ADA-A606-4BBA-AA1B-29ACF04F4F5F}"/>
              </a:ext>
            </a:extLst>
          </p:cNvPr>
          <p:cNvSpPr/>
          <p:nvPr/>
        </p:nvSpPr>
        <p:spPr>
          <a:xfrm>
            <a:off x="1101574" y="6031345"/>
            <a:ext cx="2861489" cy="338554"/>
          </a:xfrm>
          <a:prstGeom prst="rect">
            <a:avLst/>
          </a:prstGeom>
        </p:spPr>
        <p:txBody>
          <a:bodyPr wrap="none" lIns="91440" tIns="45720" rIns="91440" bIns="45720" anchor="t">
            <a:spAutoFit/>
          </a:bodyPr>
          <a:lstStyle/>
          <a:p>
            <a:r>
              <a:rPr lang="en-US" sz="1600"/>
              <a:t>Once added press save changes.</a:t>
            </a:r>
          </a:p>
        </p:txBody>
      </p:sp>
      <p:cxnSp>
        <p:nvCxnSpPr>
          <p:cNvPr id="14" name="Straight Arrow Connector 13">
            <a:extLst>
              <a:ext uri="{FF2B5EF4-FFF2-40B4-BE49-F238E27FC236}">
                <a16:creationId xmlns:a16="http://schemas.microsoft.com/office/drawing/2014/main" id="{9D371DC2-4782-45C1-8DB3-023850AE7829}"/>
              </a:ext>
            </a:extLst>
          </p:cNvPr>
          <p:cNvCxnSpPr>
            <a:cxnSpLocks/>
          </p:cNvCxnSpPr>
          <p:nvPr/>
        </p:nvCxnSpPr>
        <p:spPr>
          <a:xfrm>
            <a:off x="4554244" y="1626938"/>
            <a:ext cx="0" cy="4896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663EB2-6164-4A15-8FA9-3AEE73F9AFCA}"/>
              </a:ext>
            </a:extLst>
          </p:cNvPr>
          <p:cNvCxnSpPr>
            <a:cxnSpLocks/>
          </p:cNvCxnSpPr>
          <p:nvPr/>
        </p:nvCxnSpPr>
        <p:spPr>
          <a:xfrm>
            <a:off x="4565891" y="1658377"/>
            <a:ext cx="973775" cy="15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24BF4E-44A3-4D51-A67C-ED4FCC1C7680}"/>
              </a:ext>
            </a:extLst>
          </p:cNvPr>
          <p:cNvCxnSpPr>
            <a:cxnSpLocks/>
          </p:cNvCxnSpPr>
          <p:nvPr/>
        </p:nvCxnSpPr>
        <p:spPr>
          <a:xfrm>
            <a:off x="4542598" y="1626938"/>
            <a:ext cx="3877714" cy="2554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E275344-A10B-483F-8D89-AE256891D974}"/>
              </a:ext>
            </a:extLst>
          </p:cNvPr>
          <p:cNvSpPr/>
          <p:nvPr/>
        </p:nvSpPr>
        <p:spPr>
          <a:xfrm flipV="1">
            <a:off x="688177" y="2090435"/>
            <a:ext cx="1414014" cy="246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BFE80911-3339-47DE-9D3B-C2E8B0C5F346}"/>
              </a:ext>
            </a:extLst>
          </p:cNvPr>
          <p:cNvSpPr>
            <a:spLocks noGrp="1"/>
          </p:cNvSpPr>
          <p:nvPr>
            <p:ph type="sldNum" sz="quarter" idx="12"/>
          </p:nvPr>
        </p:nvSpPr>
        <p:spPr/>
        <p:txBody>
          <a:bodyPr/>
          <a:lstStyle/>
          <a:p>
            <a:fld id="{6F0C9F74-ED7C-44EF-9CFC-67AAF3EFA2FB}" type="slidenum">
              <a:rPr lang="en-GB" smtClean="0"/>
              <a:t>80</a:t>
            </a:fld>
            <a:endParaRPr lang="en-GB"/>
          </a:p>
        </p:txBody>
      </p:sp>
    </p:spTree>
    <p:extLst>
      <p:ext uri="{BB962C8B-B14F-4D97-AF65-F5344CB8AC3E}">
        <p14:creationId xmlns:p14="http://schemas.microsoft.com/office/powerpoint/2010/main" val="810572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0932" y="224647"/>
            <a:ext cx="9001125" cy="785812"/>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2094" y="684401"/>
            <a:ext cx="9683295" cy="1292662"/>
          </a:xfrm>
          <a:prstGeom prst="rect">
            <a:avLst/>
          </a:prstGeom>
          <a:noFill/>
        </p:spPr>
        <p:txBody>
          <a:bodyPr wrap="square" lIns="91440" tIns="45720" rIns="91440" bIns="45720" rtlCol="0" anchor="t">
            <a:spAutoFit/>
          </a:bodyPr>
          <a:lstStyle/>
          <a:p>
            <a:r>
              <a:rPr lang="en-US" sz="1600"/>
              <a:t>To complete professional qualifications, select whether you have an FLT license or not.</a:t>
            </a:r>
            <a:endParaRPr lang="en-US" sz="1600">
              <a:cs typeface="Calibri"/>
            </a:endParaRPr>
          </a:p>
          <a:p>
            <a:endParaRPr lang="en-US" sz="1600">
              <a:cs typeface="Calibri"/>
            </a:endParaRPr>
          </a:p>
          <a:p>
            <a:r>
              <a:rPr lang="en-US" sz="1600"/>
              <a:t>If yes is selected, an additional box will appear with FLT qualification provider and FLT qualification date.</a:t>
            </a:r>
            <a:endParaRPr lang="en-US" sz="1600">
              <a:cs typeface="Calibri"/>
            </a:endParaRPr>
          </a:p>
          <a:p>
            <a:r>
              <a:rPr lang="en-US" sz="1600"/>
              <a:t>Insert the license from the drop down and input the most recent qualification date or refresher date.</a:t>
            </a:r>
            <a:endParaRPr lang="en-US" sz="1600">
              <a:cs typeface="Calibri"/>
            </a:endParaRPr>
          </a:p>
          <a:p>
            <a:pPr algn="ctr"/>
            <a:endParaRPr lang="en-US" sz="1400"/>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5595413" y="1899579"/>
            <a:ext cx="3823624" cy="2143070"/>
          </a:xfrm>
          <a:prstGeom prst="rect">
            <a:avLst/>
          </a:prstGeom>
        </p:spPr>
      </p:pic>
      <p:pic>
        <p:nvPicPr>
          <p:cNvPr id="14" name="Picture 13">
            <a:extLst>
              <a:ext uri="{FF2B5EF4-FFF2-40B4-BE49-F238E27FC236}">
                <a16:creationId xmlns:a16="http://schemas.microsoft.com/office/drawing/2014/main" id="{3703076D-8AC2-4A3C-94BD-FD65B7A10915}"/>
              </a:ext>
            </a:extLst>
          </p:cNvPr>
          <p:cNvPicPr>
            <a:picLocks noChangeAspect="1"/>
          </p:cNvPicPr>
          <p:nvPr/>
        </p:nvPicPr>
        <p:blipFill>
          <a:blip r:embed="rId3"/>
          <a:stretch>
            <a:fillRect/>
          </a:stretch>
        </p:blipFill>
        <p:spPr>
          <a:xfrm>
            <a:off x="858054" y="1842825"/>
            <a:ext cx="3823624" cy="2143070"/>
          </a:xfrm>
          <a:prstGeom prst="rect">
            <a:avLst/>
          </a:prstGeom>
        </p:spPr>
      </p:pic>
      <p:pic>
        <p:nvPicPr>
          <p:cNvPr id="3" name="Picture 2">
            <a:extLst>
              <a:ext uri="{FF2B5EF4-FFF2-40B4-BE49-F238E27FC236}">
                <a16:creationId xmlns:a16="http://schemas.microsoft.com/office/drawing/2014/main" id="{1BD20531-1EEC-4D73-B853-00201152DF8C}"/>
              </a:ext>
            </a:extLst>
          </p:cNvPr>
          <p:cNvPicPr>
            <a:picLocks noChangeAspect="1"/>
          </p:cNvPicPr>
          <p:nvPr/>
        </p:nvPicPr>
        <p:blipFill rotWithShape="1">
          <a:blip r:embed="rId4"/>
          <a:srcRect r="8313" b="16571"/>
          <a:stretch/>
        </p:blipFill>
        <p:spPr>
          <a:xfrm>
            <a:off x="994723" y="1975062"/>
            <a:ext cx="3559522" cy="1878595"/>
          </a:xfrm>
          <a:prstGeom prst="rect">
            <a:avLst/>
          </a:prstGeom>
        </p:spPr>
      </p:pic>
      <p:sp>
        <p:nvSpPr>
          <p:cNvPr id="6" name="Rectangle 5">
            <a:extLst>
              <a:ext uri="{FF2B5EF4-FFF2-40B4-BE49-F238E27FC236}">
                <a16:creationId xmlns:a16="http://schemas.microsoft.com/office/drawing/2014/main" id="{47D8EEF3-6865-4609-BD94-B415A8FE9252}"/>
              </a:ext>
            </a:extLst>
          </p:cNvPr>
          <p:cNvSpPr/>
          <p:nvPr/>
        </p:nvSpPr>
        <p:spPr>
          <a:xfrm>
            <a:off x="3812612" y="6388539"/>
            <a:ext cx="2861489" cy="338554"/>
          </a:xfrm>
          <a:prstGeom prst="rect">
            <a:avLst/>
          </a:prstGeom>
        </p:spPr>
        <p:txBody>
          <a:bodyPr wrap="none" lIns="91440" tIns="45720" rIns="91440" bIns="45720" anchor="t">
            <a:spAutoFit/>
          </a:bodyPr>
          <a:lstStyle/>
          <a:p>
            <a:pPr algn="ctr"/>
            <a:r>
              <a:rPr lang="en-US" sz="1600"/>
              <a:t>Once added press save changes.</a:t>
            </a:r>
            <a:endParaRPr lang="en-US" sz="1600">
              <a:cs typeface="Calibri"/>
            </a:endParaRPr>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3009529" y="2769833"/>
            <a:ext cx="843378" cy="9232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C5D284C-DC53-496B-B786-A8A4B43A524F}"/>
              </a:ext>
            </a:extLst>
          </p:cNvPr>
          <p:cNvPicPr>
            <a:picLocks noChangeAspect="1"/>
          </p:cNvPicPr>
          <p:nvPr/>
        </p:nvPicPr>
        <p:blipFill rotWithShape="1">
          <a:blip r:embed="rId5"/>
          <a:srcRect l="66917" t="35692" r="13932" b="24177"/>
          <a:stretch/>
        </p:blipFill>
        <p:spPr>
          <a:xfrm>
            <a:off x="5703395" y="1975062"/>
            <a:ext cx="3526532" cy="1954689"/>
          </a:xfrm>
          <a:prstGeom prst="rect">
            <a:avLst/>
          </a:prstGeom>
        </p:spPr>
      </p:pic>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3308258" y="4174886"/>
            <a:ext cx="3823624" cy="2143070"/>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7066625" y="2823445"/>
            <a:ext cx="1279162" cy="940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ACE068B-F7B6-4911-A9BE-4C9E88047915}"/>
              </a:ext>
            </a:extLst>
          </p:cNvPr>
          <p:cNvPicPr>
            <a:picLocks noChangeAspect="1"/>
          </p:cNvPicPr>
          <p:nvPr/>
        </p:nvPicPr>
        <p:blipFill>
          <a:blip r:embed="rId6"/>
          <a:stretch>
            <a:fillRect/>
          </a:stretch>
        </p:blipFill>
        <p:spPr>
          <a:xfrm>
            <a:off x="3382392" y="4308583"/>
            <a:ext cx="3644284" cy="1911509"/>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4864963" y="5539978"/>
            <a:ext cx="2015231" cy="469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CC4F398C-ECBB-4957-9047-ADC382CD2210}"/>
              </a:ext>
            </a:extLst>
          </p:cNvPr>
          <p:cNvCxnSpPr>
            <a:cxnSpLocks/>
          </p:cNvCxnSpPr>
          <p:nvPr/>
        </p:nvCxnSpPr>
        <p:spPr>
          <a:xfrm flipH="1">
            <a:off x="3533313" y="1750318"/>
            <a:ext cx="1009285" cy="897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AE5536-A9BC-41E3-8874-B4024F2298B4}"/>
              </a:ext>
            </a:extLst>
          </p:cNvPr>
          <p:cNvCxnSpPr>
            <a:cxnSpLocks/>
          </p:cNvCxnSpPr>
          <p:nvPr/>
        </p:nvCxnSpPr>
        <p:spPr>
          <a:xfrm>
            <a:off x="4542598" y="1719230"/>
            <a:ext cx="526552" cy="3731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B28506-03F0-43DC-8D6E-D6EEDAAF7C63}"/>
              </a:ext>
            </a:extLst>
          </p:cNvPr>
          <p:cNvCxnSpPr>
            <a:cxnSpLocks/>
          </p:cNvCxnSpPr>
          <p:nvPr/>
        </p:nvCxnSpPr>
        <p:spPr>
          <a:xfrm>
            <a:off x="4554245" y="1744961"/>
            <a:ext cx="2337596" cy="1135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7575D3D-653A-48F6-B8FF-E0E4A88E5E48}"/>
              </a:ext>
            </a:extLst>
          </p:cNvPr>
          <p:cNvSpPr>
            <a:spLocks noGrp="1"/>
          </p:cNvSpPr>
          <p:nvPr>
            <p:ph type="sldNum" sz="quarter" idx="12"/>
          </p:nvPr>
        </p:nvSpPr>
        <p:spPr/>
        <p:txBody>
          <a:bodyPr/>
          <a:lstStyle/>
          <a:p>
            <a:fld id="{6F0C9F74-ED7C-44EF-9CFC-67AAF3EFA2FB}" type="slidenum">
              <a:rPr lang="en-GB" smtClean="0"/>
              <a:t>81</a:t>
            </a:fld>
            <a:endParaRPr lang="en-GB"/>
          </a:p>
        </p:txBody>
      </p:sp>
    </p:spTree>
    <p:extLst>
      <p:ext uri="{BB962C8B-B14F-4D97-AF65-F5344CB8AC3E}">
        <p14:creationId xmlns:p14="http://schemas.microsoft.com/office/powerpoint/2010/main" val="17302264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3593" y="314969"/>
            <a:ext cx="9001125" cy="785813"/>
          </a:xfrm>
        </p:spPr>
        <p:txBody>
          <a:bodyPr/>
          <a:lstStyle/>
          <a:p>
            <a:r>
              <a:rPr lang="en-US" sz="2800" b="1">
                <a:solidFill>
                  <a:srgbClr val="92D050"/>
                </a:solidFill>
                <a:latin typeface="+mn-lt"/>
              </a:rPr>
              <a:t>How To Complete Validations For Skills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403890" y="762332"/>
            <a:ext cx="10566522" cy="553998"/>
          </a:xfrm>
          <a:prstGeom prst="rect">
            <a:avLst/>
          </a:prstGeom>
          <a:noFill/>
        </p:spPr>
        <p:txBody>
          <a:bodyPr wrap="square" lIns="91440" tIns="45720" rIns="91440" bIns="45720" rtlCol="0" anchor="t">
            <a:spAutoFit/>
          </a:bodyPr>
          <a:lstStyle/>
          <a:p>
            <a:r>
              <a:rPr lang="en-US" sz="1600"/>
              <a:t>To validate the skills section of a worker's profile, you will need to click on each one to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158847" y="5172333"/>
            <a:ext cx="3872438" cy="954107"/>
          </a:xfrm>
          <a:prstGeom prst="rect">
            <a:avLst/>
          </a:prstGeom>
        </p:spPr>
        <p:txBody>
          <a:bodyPr wrap="square" lIns="91440" tIns="45720" rIns="91440" bIns="45720" anchor="t">
            <a:spAutoFit/>
          </a:bodyPr>
          <a:lstStyle/>
          <a:p>
            <a:pPr algn="ctr"/>
            <a:r>
              <a:rPr lang="en-US" sz="1400"/>
              <a:t>Repeat the process on the work positions.</a:t>
            </a:r>
            <a:endParaRPr lang="en-US" sz="1400">
              <a:cs typeface="Calibri"/>
            </a:endParaRPr>
          </a:p>
          <a:p>
            <a:pPr algn="ctr"/>
            <a:endParaRPr lang="en-US" sz="1400"/>
          </a:p>
          <a:p>
            <a:pPr algn="ctr"/>
            <a:r>
              <a:rPr lang="en-US" sz="1400"/>
              <a:t>You will now see both sections have been updated and the status is </a:t>
            </a:r>
            <a:r>
              <a:rPr lang="en-US" sz="1400">
                <a:solidFill>
                  <a:srgbClr val="00B050"/>
                </a:solidFill>
              </a:rPr>
              <a:t>Pass.</a:t>
            </a:r>
            <a:endParaRPr lang="en-US" sz="14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12" name="Picture 11">
            <a:extLst>
              <a:ext uri="{FF2B5EF4-FFF2-40B4-BE49-F238E27FC236}">
                <a16:creationId xmlns:a16="http://schemas.microsoft.com/office/drawing/2014/main" id="{5A4373C0-0FBF-4729-A631-C7FC986B79AD}"/>
              </a:ext>
            </a:extLst>
          </p:cNvPr>
          <p:cNvPicPr>
            <a:picLocks noChangeAspect="1"/>
          </p:cNvPicPr>
          <p:nvPr/>
        </p:nvPicPr>
        <p:blipFill rotWithShape="1">
          <a:blip r:embed="rId4"/>
          <a:srcRect l="66626" t="65112" r="9417" b="16881"/>
          <a:stretch/>
        </p:blipFill>
        <p:spPr>
          <a:xfrm>
            <a:off x="1223095" y="1282576"/>
            <a:ext cx="4299206" cy="1464988"/>
          </a:xfrm>
          <a:prstGeom prst="rect">
            <a:avLst/>
          </a:prstGeom>
        </p:spPr>
      </p:pic>
      <p:sp>
        <p:nvSpPr>
          <p:cNvPr id="19" name="Rectangle 18">
            <a:extLst>
              <a:ext uri="{FF2B5EF4-FFF2-40B4-BE49-F238E27FC236}">
                <a16:creationId xmlns:a16="http://schemas.microsoft.com/office/drawing/2014/main" id="{C0DC55AF-62A3-47C5-B6DD-C5FFD7E6CD16}"/>
              </a:ext>
            </a:extLst>
          </p:cNvPr>
          <p:cNvSpPr/>
          <p:nvPr/>
        </p:nvSpPr>
        <p:spPr>
          <a:xfrm flipV="1">
            <a:off x="4783842" y="2012421"/>
            <a:ext cx="48827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5"/>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116905" y="4231086"/>
            <a:ext cx="1371327"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FE8B007-5275-43EB-901E-5D6C032414F6}"/>
              </a:ext>
            </a:extLst>
          </p:cNvPr>
          <p:cNvSpPr/>
          <p:nvPr/>
        </p:nvSpPr>
        <p:spPr>
          <a:xfrm flipV="1">
            <a:off x="1269486" y="2013789"/>
            <a:ext cx="531851"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31272" y="2928124"/>
            <a:ext cx="2220863"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2" name="Straight Arrow Connector 31">
            <a:extLst>
              <a:ext uri="{FF2B5EF4-FFF2-40B4-BE49-F238E27FC236}">
                <a16:creationId xmlns:a16="http://schemas.microsoft.com/office/drawing/2014/main" id="{3A3614A3-4415-4F27-BCD2-05D1D1CDFED3}"/>
              </a:ext>
            </a:extLst>
          </p:cNvPr>
          <p:cNvCxnSpPr/>
          <p:nvPr/>
        </p:nvCxnSpPr>
        <p:spPr>
          <a:xfrm flipH="1">
            <a:off x="5304138" y="1082971"/>
            <a:ext cx="412863" cy="905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F31B177-C494-4E82-B15B-47D0CD14D923}"/>
              </a:ext>
            </a:extLst>
          </p:cNvPr>
          <p:cNvSpPr/>
          <p:nvPr/>
        </p:nvSpPr>
        <p:spPr>
          <a:xfrm>
            <a:off x="404215" y="3421552"/>
            <a:ext cx="2552319" cy="1169551"/>
          </a:xfrm>
          <a:prstGeom prst="rect">
            <a:avLst/>
          </a:prstGeom>
        </p:spPr>
        <p:txBody>
          <a:bodyPr wrap="square" lIns="91440" tIns="45720" rIns="91440" bIns="45720" anchor="t">
            <a:spAutoFit/>
          </a:bodyPr>
          <a:lstStyle/>
          <a:p>
            <a:pPr algn="ctr"/>
            <a:r>
              <a:rPr lang="en-US" sz="1400"/>
              <a:t>Pass the worker. </a:t>
            </a:r>
          </a:p>
          <a:p>
            <a:pPr algn="ctr"/>
            <a:r>
              <a:rPr lang="en-US" sz="1400"/>
              <a:t>If you click fail the worker will not be able to be placed out into work. This would be a decline in the interview process.</a:t>
            </a:r>
            <a:endParaRPr lang="en-US" sz="14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6981285" y="3858481"/>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76F4E047-27AC-4C80-890E-B8DB4124EA13}"/>
              </a:ext>
            </a:extLst>
          </p:cNvPr>
          <p:cNvPicPr>
            <a:picLocks noChangeAspect="1"/>
          </p:cNvPicPr>
          <p:nvPr/>
        </p:nvPicPr>
        <p:blipFill>
          <a:blip r:embed="rId6"/>
          <a:stretch>
            <a:fillRect/>
          </a:stretch>
        </p:blipFill>
        <p:spPr>
          <a:xfrm>
            <a:off x="5106755" y="4862892"/>
            <a:ext cx="4358416" cy="1425063"/>
          </a:xfrm>
          <a:prstGeom prst="rect">
            <a:avLst/>
          </a:prstGeom>
        </p:spPr>
      </p:pic>
      <p:sp>
        <p:nvSpPr>
          <p:cNvPr id="23" name="Rectangle 22">
            <a:extLst>
              <a:ext uri="{FF2B5EF4-FFF2-40B4-BE49-F238E27FC236}">
                <a16:creationId xmlns:a16="http://schemas.microsoft.com/office/drawing/2014/main" id="{01C8058E-2BBC-4F4B-BDB5-7A583656AD25}"/>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78EB324-9810-4183-8C0F-F32CBE3B9108}"/>
              </a:ext>
            </a:extLst>
          </p:cNvPr>
          <p:cNvSpPr/>
          <p:nvPr/>
        </p:nvSpPr>
        <p:spPr>
          <a:xfrm flipV="1">
            <a:off x="8019261" y="5910484"/>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077BF694-8FCA-44D4-8E5E-D81867B08DAE}"/>
              </a:ext>
            </a:extLst>
          </p:cNvPr>
          <p:cNvCxnSpPr>
            <a:cxnSpLocks/>
          </p:cNvCxnSpPr>
          <p:nvPr/>
        </p:nvCxnSpPr>
        <p:spPr>
          <a:xfrm>
            <a:off x="4623371" y="5910484"/>
            <a:ext cx="33856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96B2782-1259-41D4-AC42-3B91A900E87C}"/>
              </a:ext>
            </a:extLst>
          </p:cNvPr>
          <p:cNvSpPr>
            <a:spLocks noGrp="1"/>
          </p:cNvSpPr>
          <p:nvPr>
            <p:ph type="sldNum" sz="quarter" idx="12"/>
          </p:nvPr>
        </p:nvSpPr>
        <p:spPr/>
        <p:txBody>
          <a:bodyPr/>
          <a:lstStyle/>
          <a:p>
            <a:fld id="{6F0C9F74-ED7C-44EF-9CFC-67AAF3EFA2FB}" type="slidenum">
              <a:rPr lang="en-GB" smtClean="0"/>
              <a:t>82</a:t>
            </a:fld>
            <a:endParaRPr lang="en-GB"/>
          </a:p>
        </p:txBody>
      </p:sp>
    </p:spTree>
    <p:extLst>
      <p:ext uri="{BB962C8B-B14F-4D97-AF65-F5344CB8AC3E}">
        <p14:creationId xmlns:p14="http://schemas.microsoft.com/office/powerpoint/2010/main" val="2445770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3"/>
            <a:ext cx="5343966" cy="161943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24595" y="72653"/>
            <a:ext cx="10288988" cy="925512"/>
          </a:xfrm>
        </p:spPr>
        <p:txBody>
          <a:bodyPr/>
          <a:lstStyle/>
          <a:p>
            <a:r>
              <a:rPr lang="en-US" sz="2800" b="1">
                <a:solidFill>
                  <a:srgbClr val="92D050"/>
                </a:solidFill>
                <a:latin typeface="Calibri"/>
                <a:cs typeface="Calibri"/>
              </a:rPr>
              <a:t>How To Validate The Workers Personal Information And Employment Status</a:t>
            </a:r>
            <a:r>
              <a:rPr lang="en-GB" sz="2800" b="1">
                <a:solidFill>
                  <a:srgbClr val="92D050"/>
                </a:solidFill>
                <a:latin typeface="Calibri"/>
                <a:cs typeface="Calibri"/>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78417" y="892992"/>
            <a:ext cx="8486271" cy="307777"/>
          </a:xfrm>
          <a:prstGeom prst="rect">
            <a:avLst/>
          </a:prstGeom>
          <a:noFill/>
        </p:spPr>
        <p:txBody>
          <a:bodyPr wrap="square" lIns="91440" tIns="45720" rIns="91440" bIns="45720" rtlCol="0" anchor="t">
            <a:spAutoFit/>
          </a:bodyPr>
          <a:lstStyle/>
          <a:p>
            <a:r>
              <a:rPr lang="en-US" sz="1400"/>
              <a:t>This is the same process as validating the skills section, but you will have to do your check list before you click pass.</a:t>
            </a:r>
            <a:endParaRPr lang="en-US" sz="1400" b="1"/>
          </a:p>
        </p:txBody>
      </p:sp>
      <p:sp>
        <p:nvSpPr>
          <p:cNvPr id="6" name="TextBox 5">
            <a:extLst>
              <a:ext uri="{FF2B5EF4-FFF2-40B4-BE49-F238E27FC236}">
                <a16:creationId xmlns:a16="http://schemas.microsoft.com/office/drawing/2014/main" id="{D602B14D-9D9E-48C5-B7F2-8FF93DEB0CAB}"/>
              </a:ext>
            </a:extLst>
          </p:cNvPr>
          <p:cNvSpPr txBox="1"/>
          <p:nvPr/>
        </p:nvSpPr>
        <p:spPr>
          <a:xfrm>
            <a:off x="6623875" y="1508392"/>
            <a:ext cx="3186888" cy="830997"/>
          </a:xfrm>
          <a:prstGeom prst="rect">
            <a:avLst/>
          </a:prstGeom>
          <a:noFill/>
        </p:spPr>
        <p:txBody>
          <a:bodyPr wrap="square" lIns="91440" tIns="45720" rIns="91440" bIns="45720" rtlCol="0" anchor="t">
            <a:spAutoFit/>
          </a:bodyPr>
          <a:lstStyle/>
          <a:p>
            <a:pPr algn="ctr"/>
            <a:r>
              <a:rPr lang="en-US" sz="1600"/>
              <a:t>Click on update for</a:t>
            </a:r>
            <a:endParaRPr lang="en-US" sz="1600">
              <a:cs typeface="Calibri"/>
            </a:endParaRPr>
          </a:p>
          <a:p>
            <a:pPr algn="ctr"/>
            <a:r>
              <a:rPr lang="en-US" sz="1600"/>
              <a:t>personal information and </a:t>
            </a:r>
            <a:endParaRPr lang="en-US" sz="1600">
              <a:cs typeface="Calibri"/>
            </a:endParaRPr>
          </a:p>
          <a:p>
            <a:pPr algn="ctr"/>
            <a:r>
              <a:rPr lang="en-US" sz="1600"/>
              <a:t>employment status.</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4163190" y="3474448"/>
            <a:ext cx="5770484" cy="2893100"/>
          </a:xfrm>
          <a:prstGeom prst="rect">
            <a:avLst/>
          </a:prstGeom>
          <a:noFill/>
        </p:spPr>
        <p:txBody>
          <a:bodyPr wrap="square" lIns="91440" tIns="45720" rIns="91440" bIns="45720" rtlCol="0" anchor="t">
            <a:spAutoFit/>
          </a:bodyPr>
          <a:lstStyle/>
          <a:p>
            <a:pPr algn="ctr"/>
            <a:r>
              <a:rPr lang="en-US" sz="1400"/>
              <a:t>When confirming the validation of the worker you are confirming the following.</a:t>
            </a: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r>
              <a:rPr lang="en-US" sz="1400">
                <a:cs typeface="Calibri" panose="020F0502020204030204"/>
              </a:rPr>
              <a:t>One happy, you can pass the worker, add a comment and then select 'Create validation record'.</a:t>
            </a:r>
            <a:endParaRPr lang="en-US">
              <a:cs typeface="Calibri"/>
            </a:endParaRPr>
          </a:p>
          <a:p>
            <a:pPr algn="ctr"/>
            <a:endParaRPr lang="en-US" sz="1400">
              <a:cs typeface="Calibri" panose="020F0502020204030204"/>
            </a:endParaRPr>
          </a:p>
        </p:txBody>
      </p:sp>
      <p:pic>
        <p:nvPicPr>
          <p:cNvPr id="3" name="Picture 2">
            <a:extLst>
              <a:ext uri="{FF2B5EF4-FFF2-40B4-BE49-F238E27FC236}">
                <a16:creationId xmlns:a16="http://schemas.microsoft.com/office/drawing/2014/main" id="{BECB40E7-836C-4C4E-B50D-3AFDD258518E}"/>
              </a:ext>
            </a:extLst>
          </p:cNvPr>
          <p:cNvPicPr>
            <a:picLocks noChangeAspect="1"/>
          </p:cNvPicPr>
          <p:nvPr/>
        </p:nvPicPr>
        <p:blipFill>
          <a:blip r:embed="rId4"/>
          <a:stretch>
            <a:fillRect/>
          </a:stretch>
        </p:blipFill>
        <p:spPr>
          <a:xfrm>
            <a:off x="1102574" y="1316146"/>
            <a:ext cx="5202762" cy="1455546"/>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1178928" y="2063077"/>
            <a:ext cx="2169110"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1178928" y="2429757"/>
            <a:ext cx="2169110"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1F6B968-89C4-44FA-A545-FDAABF5C3B67}"/>
              </a:ext>
            </a:extLst>
          </p:cNvPr>
          <p:cNvGrpSpPr/>
          <p:nvPr/>
        </p:nvGrpSpPr>
        <p:grpSpPr>
          <a:xfrm>
            <a:off x="978416" y="2984394"/>
            <a:ext cx="3044261" cy="3201811"/>
            <a:chOff x="1021712" y="2923780"/>
            <a:chExt cx="3044261" cy="3201811"/>
          </a:xfrm>
        </p:grpSpPr>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1021712" y="2923780"/>
              <a:ext cx="3044261" cy="3201811"/>
            </a:xfrm>
            <a:prstGeom prst="rect">
              <a:avLst/>
            </a:prstGeom>
          </p:spPr>
        </p:pic>
        <p:pic>
          <p:nvPicPr>
            <p:cNvPr id="8" name="Picture 7">
              <a:extLst>
                <a:ext uri="{FF2B5EF4-FFF2-40B4-BE49-F238E27FC236}">
                  <a16:creationId xmlns:a16="http://schemas.microsoft.com/office/drawing/2014/main" id="{2B7A0C74-F492-4199-8226-C220717A9187}"/>
                </a:ext>
              </a:extLst>
            </p:cNvPr>
            <p:cNvPicPr>
              <a:picLocks noChangeAspect="1"/>
            </p:cNvPicPr>
            <p:nvPr/>
          </p:nvPicPr>
          <p:blipFill>
            <a:blip r:embed="rId5"/>
            <a:stretch>
              <a:fillRect/>
            </a:stretch>
          </p:blipFill>
          <p:spPr>
            <a:xfrm>
              <a:off x="1102574" y="2992449"/>
              <a:ext cx="2887377" cy="3005057"/>
            </a:xfrm>
            <a:prstGeom prst="rect">
              <a:avLst/>
            </a:prstGeom>
          </p:spPr>
        </p:pic>
      </p:grpSp>
      <p:sp>
        <p:nvSpPr>
          <p:cNvPr id="17" name="Rectangle 16">
            <a:extLst>
              <a:ext uri="{FF2B5EF4-FFF2-40B4-BE49-F238E27FC236}">
                <a16:creationId xmlns:a16="http://schemas.microsoft.com/office/drawing/2014/main" id="{DC672C27-D934-4400-892B-66BC76E01ACC}"/>
              </a:ext>
            </a:extLst>
          </p:cNvPr>
          <p:cNvSpPr/>
          <p:nvPr/>
        </p:nvSpPr>
        <p:spPr>
          <a:xfrm>
            <a:off x="2993086" y="5851298"/>
            <a:ext cx="944910" cy="19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844934" y="2116169"/>
            <a:ext cx="1443633" cy="130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4C7D08-36FD-42E8-88B0-6A9ECA4AB9B4}"/>
              </a:ext>
            </a:extLst>
          </p:cNvPr>
          <p:cNvSpPr/>
          <p:nvPr/>
        </p:nvSpPr>
        <p:spPr>
          <a:xfrm>
            <a:off x="1079427" y="3331502"/>
            <a:ext cx="2823932" cy="1055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E10D1D19-E5C7-446D-8718-6921B8F46706}"/>
              </a:ext>
            </a:extLst>
          </p:cNvPr>
          <p:cNvCxnSpPr>
            <a:cxnSpLocks/>
          </p:cNvCxnSpPr>
          <p:nvPr/>
        </p:nvCxnSpPr>
        <p:spPr>
          <a:xfrm flipH="1">
            <a:off x="3593570" y="3830668"/>
            <a:ext cx="1928542" cy="34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81FB13-67CC-4F73-A629-9744CA7D3A5E}"/>
              </a:ext>
            </a:extLst>
          </p:cNvPr>
          <p:cNvCxnSpPr>
            <a:cxnSpLocks/>
          </p:cNvCxnSpPr>
          <p:nvPr/>
        </p:nvCxnSpPr>
        <p:spPr>
          <a:xfrm flipH="1">
            <a:off x="4130434" y="5995442"/>
            <a:ext cx="1772678" cy="8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6F6495F6-4E46-47E7-B2E4-93F145BE02ED}"/>
              </a:ext>
            </a:extLst>
          </p:cNvPr>
          <p:cNvSpPr>
            <a:spLocks noGrp="1"/>
          </p:cNvSpPr>
          <p:nvPr>
            <p:ph type="sldNum" sz="quarter" idx="12"/>
          </p:nvPr>
        </p:nvSpPr>
        <p:spPr/>
        <p:txBody>
          <a:bodyPr/>
          <a:lstStyle/>
          <a:p>
            <a:fld id="{6F0C9F74-ED7C-44EF-9CFC-67AAF3EFA2FB}" type="slidenum">
              <a:rPr lang="en-GB" smtClean="0"/>
              <a:t>83</a:t>
            </a:fld>
            <a:endParaRPr lang="en-GB"/>
          </a:p>
        </p:txBody>
      </p:sp>
    </p:spTree>
    <p:extLst>
      <p:ext uri="{BB962C8B-B14F-4D97-AF65-F5344CB8AC3E}">
        <p14:creationId xmlns:p14="http://schemas.microsoft.com/office/powerpoint/2010/main" val="34239436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23605" y="3909269"/>
            <a:ext cx="5468644" cy="2142329"/>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30082" y="182403"/>
            <a:ext cx="9001125" cy="423862"/>
          </a:xfrm>
        </p:spPr>
        <p:txBody>
          <a:bodyPr/>
          <a:lstStyle/>
          <a:p>
            <a:r>
              <a:rPr lang="en-US" sz="2800" b="1">
                <a:solidFill>
                  <a:srgbClr val="92D050"/>
                </a:solidFill>
                <a:latin typeface="+mn-lt"/>
              </a:rPr>
              <a:t>How To Make The Worker Compliant</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5122" y="780424"/>
            <a:ext cx="8486271" cy="584775"/>
          </a:xfrm>
          <a:prstGeom prst="rect">
            <a:avLst/>
          </a:prstGeom>
          <a:noFill/>
        </p:spPr>
        <p:txBody>
          <a:bodyPr wrap="square" lIns="91440" tIns="45720" rIns="91440" bIns="45720" rtlCol="0" anchor="t">
            <a:spAutoFit/>
          </a:bodyPr>
          <a:lstStyle/>
          <a:p>
            <a:r>
              <a:rPr lang="en-US" sz="1600"/>
              <a:t>The last requirement to enable you to place the worker onto an Induction is to confirm if the right to work check outcome adheres to company policy.</a:t>
            </a:r>
            <a:endParaRPr lang="en-US" sz="1600">
              <a:cs typeface="Calibri"/>
            </a:endParaRPr>
          </a:p>
        </p:txBody>
      </p:sp>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942485" y="1514962"/>
            <a:ext cx="3620637" cy="1545834"/>
          </a:xfrm>
          <a:prstGeom prst="rect">
            <a:avLst/>
          </a:prstGeom>
        </p:spPr>
      </p:pic>
      <p:pic>
        <p:nvPicPr>
          <p:cNvPr id="4" name="Picture 3">
            <a:extLst>
              <a:ext uri="{FF2B5EF4-FFF2-40B4-BE49-F238E27FC236}">
                <a16:creationId xmlns:a16="http://schemas.microsoft.com/office/drawing/2014/main" id="{153872D0-4DE1-469F-9758-3F055946C3D0}"/>
              </a:ext>
            </a:extLst>
          </p:cNvPr>
          <p:cNvPicPr>
            <a:picLocks noChangeAspect="1"/>
          </p:cNvPicPr>
          <p:nvPr/>
        </p:nvPicPr>
        <p:blipFill>
          <a:blip r:embed="rId4"/>
          <a:stretch>
            <a:fillRect/>
          </a:stretch>
        </p:blipFill>
        <p:spPr>
          <a:xfrm>
            <a:off x="1049663" y="1626491"/>
            <a:ext cx="3442438" cy="1335281"/>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2255390" y="2703146"/>
            <a:ext cx="647608"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2255390" y="2397541"/>
            <a:ext cx="647608"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FD8CC0E-63FF-47E2-A54A-760D4DBF4A8F}"/>
              </a:ext>
            </a:extLst>
          </p:cNvPr>
          <p:cNvPicPr>
            <a:picLocks noChangeAspect="1"/>
          </p:cNvPicPr>
          <p:nvPr/>
        </p:nvPicPr>
        <p:blipFill>
          <a:blip r:embed="rId3"/>
          <a:stretch>
            <a:fillRect/>
          </a:stretch>
        </p:blipFill>
        <p:spPr>
          <a:xfrm>
            <a:off x="5797119" y="1514962"/>
            <a:ext cx="3709413" cy="1545834"/>
          </a:xfrm>
          <a:prstGeom prst="rect">
            <a:avLst/>
          </a:prstGeom>
        </p:spPr>
      </p:pic>
      <p:pic>
        <p:nvPicPr>
          <p:cNvPr id="8" name="Picture 7">
            <a:extLst>
              <a:ext uri="{FF2B5EF4-FFF2-40B4-BE49-F238E27FC236}">
                <a16:creationId xmlns:a16="http://schemas.microsoft.com/office/drawing/2014/main" id="{4B3ABB4A-FBD0-464E-955C-ABD3CDE9877F}"/>
              </a:ext>
            </a:extLst>
          </p:cNvPr>
          <p:cNvPicPr>
            <a:picLocks noChangeAspect="1"/>
          </p:cNvPicPr>
          <p:nvPr/>
        </p:nvPicPr>
        <p:blipFill>
          <a:blip r:embed="rId5"/>
          <a:stretch>
            <a:fillRect/>
          </a:stretch>
        </p:blipFill>
        <p:spPr>
          <a:xfrm>
            <a:off x="5857756" y="1640878"/>
            <a:ext cx="3562037" cy="1320894"/>
          </a:xfrm>
          <a:prstGeom prst="rect">
            <a:avLst/>
          </a:prstGeom>
        </p:spPr>
      </p:pic>
      <p:sp>
        <p:nvSpPr>
          <p:cNvPr id="17" name="Rectangle 16">
            <a:extLst>
              <a:ext uri="{FF2B5EF4-FFF2-40B4-BE49-F238E27FC236}">
                <a16:creationId xmlns:a16="http://schemas.microsoft.com/office/drawing/2014/main" id="{DC672C27-D934-4400-892B-66BC76E01ACC}"/>
              </a:ext>
            </a:extLst>
          </p:cNvPr>
          <p:cNvSpPr/>
          <p:nvPr/>
        </p:nvSpPr>
        <p:spPr>
          <a:xfrm>
            <a:off x="8266683" y="1678297"/>
            <a:ext cx="1164524" cy="615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F0C3E8D-0B90-4DB0-909D-DD161D70E292}"/>
              </a:ext>
            </a:extLst>
          </p:cNvPr>
          <p:cNvPicPr>
            <a:picLocks noChangeAspect="1"/>
          </p:cNvPicPr>
          <p:nvPr/>
        </p:nvPicPr>
        <p:blipFill rotWithShape="1">
          <a:blip r:embed="rId6"/>
          <a:srcRect t="16565"/>
          <a:stretch/>
        </p:blipFill>
        <p:spPr>
          <a:xfrm>
            <a:off x="2515579" y="4035105"/>
            <a:ext cx="5214028" cy="1878884"/>
          </a:xfrm>
          <a:prstGeom prst="rect">
            <a:avLst/>
          </a:prstGeom>
        </p:spPr>
      </p:pic>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V="1">
            <a:off x="2352937" y="4270159"/>
            <a:ext cx="3204484" cy="3373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E639F9-493C-4434-B9F8-EF854A908E57}"/>
              </a:ext>
            </a:extLst>
          </p:cNvPr>
          <p:cNvSpPr txBox="1"/>
          <p:nvPr/>
        </p:nvSpPr>
        <p:spPr>
          <a:xfrm>
            <a:off x="317925" y="4172251"/>
            <a:ext cx="2026353" cy="1323439"/>
          </a:xfrm>
          <a:prstGeom prst="rect">
            <a:avLst/>
          </a:prstGeom>
          <a:noFill/>
        </p:spPr>
        <p:txBody>
          <a:bodyPr wrap="square" lIns="91440" tIns="45720" rIns="91440" bIns="45720" rtlCol="0" anchor="t">
            <a:spAutoFit/>
          </a:bodyPr>
          <a:lstStyle/>
          <a:p>
            <a:pPr algn="ctr"/>
            <a:r>
              <a:rPr lang="en-US" sz="1600"/>
              <a:t>Once you have click on 'Yes' you will see at the top of the page the worker will turn compliant.</a:t>
            </a:r>
          </a:p>
        </p:txBody>
      </p:sp>
      <p:sp>
        <p:nvSpPr>
          <p:cNvPr id="21" name="Rectangle 20">
            <a:extLst>
              <a:ext uri="{FF2B5EF4-FFF2-40B4-BE49-F238E27FC236}">
                <a16:creationId xmlns:a16="http://schemas.microsoft.com/office/drawing/2014/main" id="{9B98E7E6-F0BB-4284-AD57-248C8DCF5ECF}"/>
              </a:ext>
            </a:extLst>
          </p:cNvPr>
          <p:cNvSpPr/>
          <p:nvPr/>
        </p:nvSpPr>
        <p:spPr>
          <a:xfrm>
            <a:off x="7984223" y="5324484"/>
            <a:ext cx="1853173" cy="53162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E7F6156-A127-486C-A20E-2E326995D2EF}"/>
              </a:ext>
            </a:extLst>
          </p:cNvPr>
          <p:cNvPicPr>
            <a:picLocks noChangeAspect="1"/>
          </p:cNvPicPr>
          <p:nvPr/>
        </p:nvPicPr>
        <p:blipFill>
          <a:blip r:embed="rId7"/>
          <a:stretch>
            <a:fillRect/>
          </a:stretch>
        </p:blipFill>
        <p:spPr>
          <a:xfrm>
            <a:off x="8082983" y="5392239"/>
            <a:ext cx="1692198" cy="396112"/>
          </a:xfrm>
          <a:prstGeom prst="rect">
            <a:avLst/>
          </a:prstGeom>
          <a:solidFill>
            <a:srgbClr val="59676D"/>
          </a:solidFill>
          <a:ln>
            <a:solidFill>
              <a:srgbClr val="59676D"/>
            </a:solidFill>
          </a:ln>
        </p:spPr>
      </p:pic>
      <p:sp>
        <p:nvSpPr>
          <p:cNvPr id="27" name="TextBox 26">
            <a:extLst>
              <a:ext uri="{FF2B5EF4-FFF2-40B4-BE49-F238E27FC236}">
                <a16:creationId xmlns:a16="http://schemas.microsoft.com/office/drawing/2014/main" id="{F9EBF20C-44D0-4850-B685-81B084E269FE}"/>
              </a:ext>
            </a:extLst>
          </p:cNvPr>
          <p:cNvSpPr txBox="1"/>
          <p:nvPr/>
        </p:nvSpPr>
        <p:spPr>
          <a:xfrm>
            <a:off x="8004817" y="4116272"/>
            <a:ext cx="1853172" cy="1169551"/>
          </a:xfrm>
          <a:prstGeom prst="rect">
            <a:avLst/>
          </a:prstGeom>
          <a:noFill/>
        </p:spPr>
        <p:txBody>
          <a:bodyPr wrap="square" lIns="91440" tIns="45720" rIns="91440" bIns="45720" rtlCol="0" anchor="t">
            <a:spAutoFit/>
          </a:bodyPr>
          <a:lstStyle/>
          <a:p>
            <a:pPr algn="ctr"/>
            <a:r>
              <a:rPr lang="en-US" sz="1400"/>
              <a:t>If you click on 'No' you will see at the top of the page the worker will have failed  compliant.</a:t>
            </a:r>
          </a:p>
        </p:txBody>
      </p:sp>
      <p:sp>
        <p:nvSpPr>
          <p:cNvPr id="20" name="Rectangle 19">
            <a:extLst>
              <a:ext uri="{FF2B5EF4-FFF2-40B4-BE49-F238E27FC236}">
                <a16:creationId xmlns:a16="http://schemas.microsoft.com/office/drawing/2014/main" id="{8D83C8ED-6EF6-4679-BA7B-5265DC3BBFEA}"/>
              </a:ext>
            </a:extLst>
          </p:cNvPr>
          <p:cNvSpPr/>
          <p:nvPr/>
        </p:nvSpPr>
        <p:spPr>
          <a:xfrm>
            <a:off x="5628088" y="4116272"/>
            <a:ext cx="879243"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CE0D8DC1-1834-4FEB-80B4-6D706A5867CE}"/>
              </a:ext>
            </a:extLst>
          </p:cNvPr>
          <p:cNvSpPr>
            <a:spLocks noGrp="1"/>
          </p:cNvSpPr>
          <p:nvPr>
            <p:ph type="sldNum" sz="quarter" idx="12"/>
          </p:nvPr>
        </p:nvSpPr>
        <p:spPr/>
        <p:txBody>
          <a:bodyPr/>
          <a:lstStyle/>
          <a:p>
            <a:fld id="{6F0C9F74-ED7C-44EF-9CFC-67AAF3EFA2FB}" type="slidenum">
              <a:rPr lang="en-GB" smtClean="0"/>
              <a:t>84</a:t>
            </a:fld>
            <a:endParaRPr lang="en-GB"/>
          </a:p>
        </p:txBody>
      </p:sp>
    </p:spTree>
    <p:extLst>
      <p:ext uri="{BB962C8B-B14F-4D97-AF65-F5344CB8AC3E}">
        <p14:creationId xmlns:p14="http://schemas.microsoft.com/office/powerpoint/2010/main" val="2673916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LINKING A WORKER TO A JOB CARD</a:t>
            </a:r>
          </a:p>
          <a:p>
            <a:endParaRPr lang="en-GB" sz="4800"/>
          </a:p>
        </p:txBody>
      </p:sp>
      <p:sp>
        <p:nvSpPr>
          <p:cNvPr id="10" name="Slide Number Placeholder 9">
            <a:extLst>
              <a:ext uri="{FF2B5EF4-FFF2-40B4-BE49-F238E27FC236}">
                <a16:creationId xmlns:a16="http://schemas.microsoft.com/office/drawing/2014/main" id="{12180EBF-802B-4BB9-A695-F7EEE3C291B8}"/>
              </a:ext>
            </a:extLst>
          </p:cNvPr>
          <p:cNvSpPr>
            <a:spLocks noGrp="1"/>
          </p:cNvSpPr>
          <p:nvPr>
            <p:ph type="sldNum" sz="quarter" idx="12"/>
          </p:nvPr>
        </p:nvSpPr>
        <p:spPr/>
        <p:txBody>
          <a:bodyPr/>
          <a:lstStyle/>
          <a:p>
            <a:fld id="{6F0C9F74-ED7C-44EF-9CFC-67AAF3EFA2FB}" type="slidenum">
              <a:rPr lang="en-GB" smtClean="0"/>
              <a:t>85</a:t>
            </a:fld>
            <a:endParaRPr lang="en-GB"/>
          </a:p>
        </p:txBody>
      </p:sp>
    </p:spTree>
    <p:extLst>
      <p:ext uri="{BB962C8B-B14F-4D97-AF65-F5344CB8AC3E}">
        <p14:creationId xmlns:p14="http://schemas.microsoft.com/office/powerpoint/2010/main" val="1210402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EB960BB-BFA1-445A-A50F-4970D8E6694C}"/>
              </a:ext>
            </a:extLst>
          </p:cNvPr>
          <p:cNvSpPr>
            <a:spLocks noGrp="1"/>
          </p:cNvSpPr>
          <p:nvPr>
            <p:ph type="sldNum" sz="quarter" idx="12"/>
          </p:nvPr>
        </p:nvSpPr>
        <p:spPr/>
        <p:txBody>
          <a:bodyPr/>
          <a:lstStyle/>
          <a:p>
            <a:fld id="{6F0C9F74-ED7C-44EF-9CFC-67AAF3EFA2FB}" type="slidenum">
              <a:rPr lang="en-GB" smtClean="0"/>
              <a:t>86</a:t>
            </a:fld>
            <a:endParaRPr lang="en-GB"/>
          </a:p>
        </p:txBody>
      </p:sp>
    </p:spTree>
    <p:extLst>
      <p:ext uri="{BB962C8B-B14F-4D97-AF65-F5344CB8AC3E}">
        <p14:creationId xmlns:p14="http://schemas.microsoft.com/office/powerpoint/2010/main" val="105612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31796" y="388236"/>
            <a:ext cx="9239250" cy="407988"/>
          </a:xfrm>
        </p:spPr>
        <p:txBody>
          <a:bodyPr/>
          <a:lstStyle/>
          <a:p>
            <a:r>
              <a:rPr lang="en-US" sz="2800" b="1">
                <a:solidFill>
                  <a:srgbClr val="92D050"/>
                </a:solidFill>
                <a:latin typeface="+mn-lt"/>
              </a:rPr>
              <a:t>How To Add And Link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2046914"/>
            <a:ext cx="6814224" cy="3920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53838" y="2322527"/>
            <a:ext cx="1714870" cy="584775"/>
          </a:xfrm>
          <a:prstGeom prst="rect">
            <a:avLst/>
          </a:prstGeom>
          <a:noFill/>
        </p:spPr>
        <p:txBody>
          <a:bodyPr wrap="square" lIns="91440" tIns="45720" rIns="91440" bIns="45720" rtlCol="0" anchor="t">
            <a:spAutoFit/>
          </a:bodyPr>
          <a:lstStyle/>
          <a:p>
            <a:pPr algn="ctr"/>
            <a:r>
              <a:rPr lang="en-GB" sz="1600"/>
              <a:t>Click on add another job card.</a:t>
            </a:r>
            <a:endParaRPr lang="en-GB" sz="1600">
              <a:cs typeface="Calibri"/>
            </a:endParaRPr>
          </a:p>
        </p:txBody>
      </p:sp>
      <p:pic>
        <p:nvPicPr>
          <p:cNvPr id="8" name="Picture 7">
            <a:extLst>
              <a:ext uri="{FF2B5EF4-FFF2-40B4-BE49-F238E27FC236}">
                <a16:creationId xmlns:a16="http://schemas.microsoft.com/office/drawing/2014/main" id="{A631FA80-5C1D-4D6B-9220-6EF83116FADB}"/>
              </a:ext>
            </a:extLst>
          </p:cNvPr>
          <p:cNvPicPr>
            <a:picLocks noChangeAspect="1"/>
          </p:cNvPicPr>
          <p:nvPr/>
        </p:nvPicPr>
        <p:blipFill rotWithShape="1">
          <a:blip r:embed="rId3"/>
          <a:srcRect t="10636"/>
          <a:stretch/>
        </p:blipFill>
        <p:spPr>
          <a:xfrm>
            <a:off x="837719" y="2172749"/>
            <a:ext cx="6600029" cy="3645040"/>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839976" y="3469528"/>
            <a:ext cx="3145286" cy="9893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4875853" y="2887684"/>
            <a:ext cx="3214541" cy="14037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077FCCB-9216-449C-8974-9FF471D5A6FC}"/>
              </a:ext>
            </a:extLst>
          </p:cNvPr>
          <p:cNvSpPr/>
          <p:nvPr/>
        </p:nvSpPr>
        <p:spPr>
          <a:xfrm>
            <a:off x="2689934" y="4643021"/>
            <a:ext cx="914400"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537AFE-2F60-43A6-8151-E4949B48D242}"/>
              </a:ext>
            </a:extLst>
          </p:cNvPr>
          <p:cNvSpPr/>
          <p:nvPr/>
        </p:nvSpPr>
        <p:spPr>
          <a:xfrm>
            <a:off x="2974019" y="5095783"/>
            <a:ext cx="479395"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55BD556F-218D-495E-98CF-CADAB0A0437A}"/>
              </a:ext>
            </a:extLst>
          </p:cNvPr>
          <p:cNvSpPr>
            <a:spLocks noGrp="1"/>
          </p:cNvSpPr>
          <p:nvPr>
            <p:ph type="sldNum" sz="quarter" idx="12"/>
          </p:nvPr>
        </p:nvSpPr>
        <p:spPr/>
        <p:txBody>
          <a:bodyPr/>
          <a:lstStyle/>
          <a:p>
            <a:fld id="{6F0C9F74-ED7C-44EF-9CFC-67AAF3EFA2FB}" type="slidenum">
              <a:rPr lang="en-GB" smtClean="0"/>
              <a:t>87</a:t>
            </a:fld>
            <a:endParaRPr lang="en-GB"/>
          </a:p>
        </p:txBody>
      </p:sp>
    </p:spTree>
    <p:extLst>
      <p:ext uri="{BB962C8B-B14F-4D97-AF65-F5344CB8AC3E}">
        <p14:creationId xmlns:p14="http://schemas.microsoft.com/office/powerpoint/2010/main" val="14839765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19F40E1-5692-4C74-8734-E977C859811B}"/>
              </a:ext>
            </a:extLst>
          </p:cNvPr>
          <p:cNvSpPr/>
          <p:nvPr/>
        </p:nvSpPr>
        <p:spPr>
          <a:xfrm>
            <a:off x="5327038" y="1618742"/>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3" y="387959"/>
            <a:ext cx="9239250" cy="407988"/>
          </a:xfrm>
        </p:spPr>
        <p:txBody>
          <a:bodyPr/>
          <a:lstStyle/>
          <a:p>
            <a:r>
              <a:rPr lang="en-US" sz="2800" b="1">
                <a:solidFill>
                  <a:srgbClr val="92D050"/>
                </a:solidFill>
                <a:latin typeface="+mn-lt"/>
              </a:rPr>
              <a:t>How To Link A Worker To Job Card In sections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organisation and add your site.   </a:t>
            </a:r>
            <a:r>
              <a:rPr lang="en-GB" sz="1400"/>
              <a:t>                            </a:t>
            </a:r>
            <a:r>
              <a:rPr lang="en-GB" sz="1600"/>
              <a:t>    Next click on Site.</a:t>
            </a:r>
          </a:p>
        </p:txBody>
      </p:sp>
      <p:sp>
        <p:nvSpPr>
          <p:cNvPr id="14" name="Rectangle 13">
            <a:extLst>
              <a:ext uri="{FF2B5EF4-FFF2-40B4-BE49-F238E27FC236}">
                <a16:creationId xmlns:a16="http://schemas.microsoft.com/office/drawing/2014/main" id="{CB502E7C-A8C2-4C37-BF4A-752A97F8E8A7}"/>
              </a:ext>
            </a:extLst>
          </p:cNvPr>
          <p:cNvSpPr/>
          <p:nvPr/>
        </p:nvSpPr>
        <p:spPr>
          <a:xfrm>
            <a:off x="731797" y="1628433"/>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5318646" y="3763263"/>
            <a:ext cx="3518212" cy="553998"/>
          </a:xfrm>
          <a:prstGeom prst="rect">
            <a:avLst/>
          </a:prstGeom>
          <a:noFill/>
        </p:spPr>
        <p:txBody>
          <a:bodyPr wrap="square" lIns="91440" tIns="45720" rIns="91440" bIns="45720" rtlCol="0" anchor="t">
            <a:spAutoFit/>
          </a:bodyPr>
          <a:lstStyle/>
          <a:p>
            <a:r>
              <a:rPr lang="en-GB" sz="1600"/>
              <a:t>Finally click link to add the job card.</a:t>
            </a:r>
          </a:p>
          <a:p>
            <a:pPr algn="ctr"/>
            <a:endParaRPr lang="en-GB" sz="1400" b="1"/>
          </a:p>
        </p:txBody>
      </p:sp>
      <p:sp>
        <p:nvSpPr>
          <p:cNvPr id="26" name="Rectangle 25">
            <a:extLst>
              <a:ext uri="{FF2B5EF4-FFF2-40B4-BE49-F238E27FC236}">
                <a16:creationId xmlns:a16="http://schemas.microsoft.com/office/drawing/2014/main" id="{A3354138-D3A0-4961-8810-A05D046C6635}"/>
              </a:ext>
            </a:extLst>
          </p:cNvPr>
          <p:cNvSpPr/>
          <p:nvPr/>
        </p:nvSpPr>
        <p:spPr>
          <a:xfrm>
            <a:off x="731797" y="4120055"/>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47127A-CC7C-40E4-AE8C-83AF098767F3}"/>
              </a:ext>
            </a:extLst>
          </p:cNvPr>
          <p:cNvSpPr/>
          <p:nvPr/>
        </p:nvSpPr>
        <p:spPr>
          <a:xfrm>
            <a:off x="6684885" y="5814874"/>
            <a:ext cx="374651"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E6B2723-8F05-454B-8ED9-AA1B96A74B46}"/>
              </a:ext>
            </a:extLst>
          </p:cNvPr>
          <p:cNvSpPr txBox="1"/>
          <p:nvPr/>
        </p:nvSpPr>
        <p:spPr>
          <a:xfrm>
            <a:off x="729150" y="3757199"/>
            <a:ext cx="3626034" cy="553998"/>
          </a:xfrm>
          <a:prstGeom prst="rect">
            <a:avLst/>
          </a:prstGeom>
          <a:noFill/>
        </p:spPr>
        <p:txBody>
          <a:bodyPr wrap="square" lIns="91440" tIns="45720" rIns="91440" bIns="45720" rtlCol="0" anchor="t">
            <a:spAutoFit/>
          </a:bodyPr>
          <a:lstStyle/>
          <a:p>
            <a:r>
              <a:rPr lang="en-GB" sz="1600"/>
              <a:t>Next allocate the job card.</a:t>
            </a:r>
            <a:endParaRPr lang="en-GB" sz="1400"/>
          </a:p>
          <a:p>
            <a:pPr algn="ctr"/>
            <a:endParaRPr lang="en-GB" sz="1400" b="1"/>
          </a:p>
        </p:txBody>
      </p:sp>
      <p:sp>
        <p:nvSpPr>
          <p:cNvPr id="25" name="Rectangle 24">
            <a:extLst>
              <a:ext uri="{FF2B5EF4-FFF2-40B4-BE49-F238E27FC236}">
                <a16:creationId xmlns:a16="http://schemas.microsoft.com/office/drawing/2014/main" id="{CDFD7332-6D59-40AD-8288-B993FEC3EC80}"/>
              </a:ext>
            </a:extLst>
          </p:cNvPr>
          <p:cNvSpPr/>
          <p:nvPr/>
        </p:nvSpPr>
        <p:spPr>
          <a:xfrm>
            <a:off x="5289018" y="4136457"/>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09FCDC0-76E9-49D3-9DCD-25B9CBE2D944}"/>
              </a:ext>
            </a:extLst>
          </p:cNvPr>
          <p:cNvPicPr>
            <a:picLocks noChangeAspect="1"/>
          </p:cNvPicPr>
          <p:nvPr/>
        </p:nvPicPr>
        <p:blipFill>
          <a:blip r:embed="rId3"/>
          <a:stretch>
            <a:fillRect/>
          </a:stretch>
        </p:blipFill>
        <p:spPr>
          <a:xfrm>
            <a:off x="789836" y="1688616"/>
            <a:ext cx="3946646" cy="1962695"/>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288975" y="1523239"/>
            <a:ext cx="0" cy="913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90C395B-0D84-4A75-B807-6411628EDCD9}"/>
              </a:ext>
            </a:extLst>
          </p:cNvPr>
          <p:cNvSpPr/>
          <p:nvPr/>
        </p:nvSpPr>
        <p:spPr>
          <a:xfrm>
            <a:off x="1552633" y="2175452"/>
            <a:ext cx="2485107" cy="988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DCBC9AE-570C-46F1-B8A5-2C009D161DB9}"/>
              </a:ext>
            </a:extLst>
          </p:cNvPr>
          <p:cNvPicPr>
            <a:picLocks noChangeAspect="1"/>
          </p:cNvPicPr>
          <p:nvPr/>
        </p:nvPicPr>
        <p:blipFill rotWithShape="1">
          <a:blip r:embed="rId4"/>
          <a:srcRect l="67530" t="37385" r="17844" b="29847"/>
          <a:stretch/>
        </p:blipFill>
        <p:spPr>
          <a:xfrm>
            <a:off x="5378237" y="1676778"/>
            <a:ext cx="3943961" cy="1974533"/>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6270836" y="2410898"/>
            <a:ext cx="2143322" cy="121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3D87AE0C-A276-47B8-940D-376A6D04F0B5}"/>
              </a:ext>
            </a:extLst>
          </p:cNvPr>
          <p:cNvCxnSpPr>
            <a:cxnSpLocks/>
          </p:cNvCxnSpPr>
          <p:nvPr/>
        </p:nvCxnSpPr>
        <p:spPr>
          <a:xfrm>
            <a:off x="6753138" y="1586317"/>
            <a:ext cx="628485" cy="1410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28FA69-99C8-4167-B64F-8F22F6C5BDD8}"/>
              </a:ext>
            </a:extLst>
          </p:cNvPr>
          <p:cNvPicPr>
            <a:picLocks noChangeAspect="1"/>
          </p:cNvPicPr>
          <p:nvPr/>
        </p:nvPicPr>
        <p:blipFill rotWithShape="1">
          <a:blip r:embed="rId5"/>
          <a:srcRect l="67541" t="34093" r="18051" b="34191"/>
          <a:stretch/>
        </p:blipFill>
        <p:spPr>
          <a:xfrm>
            <a:off x="789836" y="4201508"/>
            <a:ext cx="3946646" cy="1934398"/>
          </a:xfrm>
          <a:prstGeom prst="rect">
            <a:avLst/>
          </a:prstGeom>
        </p:spPr>
      </p:pic>
      <p:cxnSp>
        <p:nvCxnSpPr>
          <p:cNvPr id="24" name="Straight Arrow Connector 23">
            <a:extLst>
              <a:ext uri="{FF2B5EF4-FFF2-40B4-BE49-F238E27FC236}">
                <a16:creationId xmlns:a16="http://schemas.microsoft.com/office/drawing/2014/main" id="{FF96459C-F6FF-498C-AE3E-8BC7EE397EBB}"/>
              </a:ext>
            </a:extLst>
          </p:cNvPr>
          <p:cNvCxnSpPr>
            <a:cxnSpLocks/>
          </p:cNvCxnSpPr>
          <p:nvPr/>
        </p:nvCxnSpPr>
        <p:spPr>
          <a:xfrm>
            <a:off x="2293882" y="4120055"/>
            <a:ext cx="0" cy="1444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09815F9-AE8B-4FD5-8B5A-8232B96107D5}"/>
              </a:ext>
            </a:extLst>
          </p:cNvPr>
          <p:cNvSpPr/>
          <p:nvPr/>
        </p:nvSpPr>
        <p:spPr>
          <a:xfrm>
            <a:off x="1686080" y="5229566"/>
            <a:ext cx="2198023" cy="874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86BFA41-3EA5-42E4-A059-0ABA59C33D6B}"/>
              </a:ext>
            </a:extLst>
          </p:cNvPr>
          <p:cNvPicPr>
            <a:picLocks noChangeAspect="1"/>
          </p:cNvPicPr>
          <p:nvPr/>
        </p:nvPicPr>
        <p:blipFill>
          <a:blip r:embed="rId6"/>
          <a:stretch>
            <a:fillRect/>
          </a:stretch>
        </p:blipFill>
        <p:spPr>
          <a:xfrm>
            <a:off x="5335370" y="4201508"/>
            <a:ext cx="3999559" cy="1941747"/>
          </a:xfrm>
          <a:prstGeom prst="rect">
            <a:avLst/>
          </a:prstGeom>
        </p:spPr>
      </p:pic>
      <p:sp>
        <p:nvSpPr>
          <p:cNvPr id="27" name="Rectangle 26">
            <a:extLst>
              <a:ext uri="{FF2B5EF4-FFF2-40B4-BE49-F238E27FC236}">
                <a16:creationId xmlns:a16="http://schemas.microsoft.com/office/drawing/2014/main" id="{53E80351-E102-4342-B74A-EDE0FA0FF513}"/>
              </a:ext>
            </a:extLst>
          </p:cNvPr>
          <p:cNvSpPr/>
          <p:nvPr/>
        </p:nvSpPr>
        <p:spPr>
          <a:xfrm>
            <a:off x="8929604" y="5917820"/>
            <a:ext cx="374652"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8D1F386E-E642-4D99-B1C8-BA14532422CE}"/>
              </a:ext>
            </a:extLst>
          </p:cNvPr>
          <p:cNvCxnSpPr>
            <a:cxnSpLocks/>
          </p:cNvCxnSpPr>
          <p:nvPr/>
        </p:nvCxnSpPr>
        <p:spPr>
          <a:xfrm>
            <a:off x="8097625" y="3974451"/>
            <a:ext cx="1016356" cy="1933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50A478E-9D35-432E-BD21-577319EB9C09}"/>
              </a:ext>
            </a:extLst>
          </p:cNvPr>
          <p:cNvSpPr>
            <a:spLocks noGrp="1"/>
          </p:cNvSpPr>
          <p:nvPr>
            <p:ph type="sldNum" sz="quarter" idx="12"/>
          </p:nvPr>
        </p:nvSpPr>
        <p:spPr/>
        <p:txBody>
          <a:bodyPr/>
          <a:lstStyle/>
          <a:p>
            <a:fld id="{6F0C9F74-ED7C-44EF-9CFC-67AAF3EFA2FB}" type="slidenum">
              <a:rPr lang="en-GB" smtClean="0"/>
              <a:t>88</a:t>
            </a:fld>
            <a:endParaRPr lang="en-GB"/>
          </a:p>
        </p:txBody>
      </p:sp>
    </p:spTree>
    <p:extLst>
      <p:ext uri="{BB962C8B-B14F-4D97-AF65-F5344CB8AC3E}">
        <p14:creationId xmlns:p14="http://schemas.microsoft.com/office/powerpoint/2010/main" val="9461764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7484" y="308173"/>
            <a:ext cx="9237663" cy="407987"/>
          </a:xfrm>
        </p:spPr>
        <p:txBody>
          <a:bodyPr/>
          <a:lstStyle/>
          <a:p>
            <a:r>
              <a:rPr lang="en-US" sz="2800" b="1">
                <a:solidFill>
                  <a:srgbClr val="92D050"/>
                </a:solidFill>
                <a:latin typeface="+mn-lt"/>
              </a:rPr>
              <a:t>How To View The Linked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04486" y="1921430"/>
            <a:ext cx="8558991" cy="37023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07484" y="1045122"/>
            <a:ext cx="9238337" cy="584775"/>
          </a:xfrm>
          <a:prstGeom prst="rect">
            <a:avLst/>
          </a:prstGeom>
          <a:noFill/>
        </p:spPr>
        <p:txBody>
          <a:bodyPr wrap="square" lIns="91440" tIns="45720" rIns="91440" bIns="45720" rtlCol="0" anchor="t">
            <a:spAutoFit/>
          </a:bodyPr>
          <a:lstStyle/>
          <a:p>
            <a:r>
              <a:rPr lang="en-GB" sz="1600"/>
              <a:t>You can now see your job card is linked to the worker. Click on add another job card to repeat the process if required.</a:t>
            </a:r>
            <a:endParaRPr lang="en-GB" sz="1600" b="1">
              <a:cs typeface="Calibri"/>
            </a:endParaRPr>
          </a:p>
        </p:txBody>
      </p:sp>
      <p:sp>
        <p:nvSpPr>
          <p:cNvPr id="3" name="Rectangle 2">
            <a:extLst>
              <a:ext uri="{FF2B5EF4-FFF2-40B4-BE49-F238E27FC236}">
                <a16:creationId xmlns:a16="http://schemas.microsoft.com/office/drawing/2014/main" id="{E6B4B40B-39D3-400B-B834-53E739191F51}"/>
              </a:ext>
            </a:extLst>
          </p:cNvPr>
          <p:cNvSpPr/>
          <p:nvPr/>
        </p:nvSpPr>
        <p:spPr>
          <a:xfrm>
            <a:off x="2307672" y="5772508"/>
            <a:ext cx="6814223" cy="369332"/>
          </a:xfrm>
          <a:prstGeom prst="rect">
            <a:avLst/>
          </a:prstGeom>
        </p:spPr>
        <p:txBody>
          <a:bodyPr wrap="square" lIns="91440" tIns="45720" rIns="91440" bIns="45720" anchor="t">
            <a:spAutoFit/>
          </a:bodyPr>
          <a:lstStyle/>
          <a:p>
            <a:r>
              <a:rPr lang="en-GB" b="1">
                <a:solidFill>
                  <a:srgbClr val="FF0000"/>
                </a:solidFill>
              </a:rPr>
              <a:t>You can also repeat this process on the workers profile!</a:t>
            </a:r>
          </a:p>
        </p:txBody>
      </p:sp>
      <p:pic>
        <p:nvPicPr>
          <p:cNvPr id="7" name="Picture 6">
            <a:extLst>
              <a:ext uri="{FF2B5EF4-FFF2-40B4-BE49-F238E27FC236}">
                <a16:creationId xmlns:a16="http://schemas.microsoft.com/office/drawing/2014/main" id="{A7324524-810F-4B44-85A0-C8B52A4DD727}"/>
              </a:ext>
            </a:extLst>
          </p:cNvPr>
          <p:cNvPicPr>
            <a:picLocks noChangeAspect="1"/>
          </p:cNvPicPr>
          <p:nvPr/>
        </p:nvPicPr>
        <p:blipFill>
          <a:blip r:embed="rId3"/>
          <a:stretch>
            <a:fillRect/>
          </a:stretch>
        </p:blipFill>
        <p:spPr>
          <a:xfrm>
            <a:off x="811543" y="2051191"/>
            <a:ext cx="8344875" cy="3455784"/>
          </a:xfrm>
          <a:prstGeom prst="rect">
            <a:avLst/>
          </a:prstGeom>
        </p:spPr>
      </p:pic>
      <p:pic>
        <p:nvPicPr>
          <p:cNvPr id="9" name="Picture 8">
            <a:extLst>
              <a:ext uri="{FF2B5EF4-FFF2-40B4-BE49-F238E27FC236}">
                <a16:creationId xmlns:a16="http://schemas.microsoft.com/office/drawing/2014/main" id="{4EDFCA5B-490D-4017-85A0-829CA212FB12}"/>
              </a:ext>
            </a:extLst>
          </p:cNvPr>
          <p:cNvPicPr>
            <a:picLocks noChangeAspect="1"/>
          </p:cNvPicPr>
          <p:nvPr/>
        </p:nvPicPr>
        <p:blipFill>
          <a:blip r:embed="rId4"/>
          <a:stretch>
            <a:fillRect/>
          </a:stretch>
        </p:blipFill>
        <p:spPr>
          <a:xfrm>
            <a:off x="4918499" y="3875934"/>
            <a:ext cx="3764108" cy="402354"/>
          </a:xfrm>
          <a:prstGeom prst="rect">
            <a:avLst/>
          </a:prstGeom>
        </p:spPr>
      </p:pic>
      <p:cxnSp>
        <p:nvCxnSpPr>
          <p:cNvPr id="12" name="Straight Arrow Connector 11">
            <a:extLst>
              <a:ext uri="{FF2B5EF4-FFF2-40B4-BE49-F238E27FC236}">
                <a16:creationId xmlns:a16="http://schemas.microsoft.com/office/drawing/2014/main" id="{5DD877F4-3B97-4145-B435-E57F53A3F9AE}"/>
              </a:ext>
            </a:extLst>
          </p:cNvPr>
          <p:cNvCxnSpPr>
            <a:cxnSpLocks/>
          </p:cNvCxnSpPr>
          <p:nvPr/>
        </p:nvCxnSpPr>
        <p:spPr>
          <a:xfrm flipH="1">
            <a:off x="6103654" y="1400537"/>
            <a:ext cx="977059" cy="3427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a:off x="4699417" y="1457757"/>
            <a:ext cx="494374" cy="2895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4898385" y="4077111"/>
            <a:ext cx="3784222" cy="1277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FD79881-0137-4690-AA57-20A28865062C}"/>
              </a:ext>
            </a:extLst>
          </p:cNvPr>
          <p:cNvSpPr/>
          <p:nvPr/>
        </p:nvSpPr>
        <p:spPr>
          <a:xfrm>
            <a:off x="3682767" y="4748169"/>
            <a:ext cx="587229" cy="10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E3315B4-5FE5-46EC-892F-5C5726D9934C}"/>
              </a:ext>
            </a:extLst>
          </p:cNvPr>
          <p:cNvSpPr/>
          <p:nvPr/>
        </p:nvSpPr>
        <p:spPr>
          <a:xfrm>
            <a:off x="4918499" y="4920223"/>
            <a:ext cx="1376039" cy="2011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19E7D450-7E1A-4CE2-92A1-0FE99A597475}"/>
              </a:ext>
            </a:extLst>
          </p:cNvPr>
          <p:cNvSpPr>
            <a:spLocks noGrp="1"/>
          </p:cNvSpPr>
          <p:nvPr>
            <p:ph type="sldNum" sz="quarter" idx="12"/>
          </p:nvPr>
        </p:nvSpPr>
        <p:spPr/>
        <p:txBody>
          <a:bodyPr/>
          <a:lstStyle/>
          <a:p>
            <a:fld id="{6F0C9F74-ED7C-44EF-9CFC-67AAF3EFA2FB}" type="slidenum">
              <a:rPr lang="en-GB" smtClean="0"/>
              <a:t>89</a:t>
            </a:fld>
            <a:endParaRPr lang="en-GB"/>
          </a:p>
        </p:txBody>
      </p:sp>
    </p:spTree>
    <p:extLst>
      <p:ext uri="{BB962C8B-B14F-4D97-AF65-F5344CB8AC3E}">
        <p14:creationId xmlns:p14="http://schemas.microsoft.com/office/powerpoint/2010/main" val="190336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13" name="Slide Number Placeholder 12">
            <a:extLst>
              <a:ext uri="{FF2B5EF4-FFF2-40B4-BE49-F238E27FC236}">
                <a16:creationId xmlns:a16="http://schemas.microsoft.com/office/drawing/2014/main" id="{F97755B7-655F-405F-89B2-B076938D8FF6}"/>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2192793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UNLINKING A WORKER</a:t>
            </a:r>
          </a:p>
          <a:p>
            <a:endParaRPr lang="en-GB" sz="4800"/>
          </a:p>
        </p:txBody>
      </p:sp>
      <p:sp>
        <p:nvSpPr>
          <p:cNvPr id="10" name="Slide Number Placeholder 9">
            <a:extLst>
              <a:ext uri="{FF2B5EF4-FFF2-40B4-BE49-F238E27FC236}">
                <a16:creationId xmlns:a16="http://schemas.microsoft.com/office/drawing/2014/main" id="{D705C1B3-646F-4277-ADA9-8998AE04269A}"/>
              </a:ext>
            </a:extLst>
          </p:cNvPr>
          <p:cNvSpPr>
            <a:spLocks noGrp="1"/>
          </p:cNvSpPr>
          <p:nvPr>
            <p:ph type="sldNum" sz="quarter" idx="12"/>
          </p:nvPr>
        </p:nvSpPr>
        <p:spPr/>
        <p:txBody>
          <a:bodyPr/>
          <a:lstStyle/>
          <a:p>
            <a:fld id="{6F0C9F74-ED7C-44EF-9CFC-67AAF3EFA2FB}" type="slidenum">
              <a:rPr lang="en-GB" smtClean="0"/>
              <a:t>90</a:t>
            </a:fld>
            <a:endParaRPr lang="en-GB"/>
          </a:p>
        </p:txBody>
      </p:sp>
    </p:spTree>
    <p:extLst>
      <p:ext uri="{BB962C8B-B14F-4D97-AF65-F5344CB8AC3E}">
        <p14:creationId xmlns:p14="http://schemas.microsoft.com/office/powerpoint/2010/main" val="1921707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 To Unlink?</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94028D00-1E63-4AD5-AC43-04846232B004}"/>
              </a:ext>
            </a:extLst>
          </p:cNvPr>
          <p:cNvSpPr>
            <a:spLocks noGrp="1"/>
          </p:cNvSpPr>
          <p:nvPr>
            <p:ph type="sldNum" sz="quarter" idx="12"/>
          </p:nvPr>
        </p:nvSpPr>
        <p:spPr/>
        <p:txBody>
          <a:bodyPr/>
          <a:lstStyle/>
          <a:p>
            <a:fld id="{6F0C9F74-ED7C-44EF-9CFC-67AAF3EFA2FB}" type="slidenum">
              <a:rPr lang="en-GB" smtClean="0"/>
              <a:t>91</a:t>
            </a:fld>
            <a:endParaRPr lang="en-GB"/>
          </a:p>
        </p:txBody>
      </p:sp>
    </p:spTree>
    <p:extLst>
      <p:ext uri="{BB962C8B-B14F-4D97-AF65-F5344CB8AC3E}">
        <p14:creationId xmlns:p14="http://schemas.microsoft.com/office/powerpoint/2010/main" val="7878990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9961" y="341232"/>
            <a:ext cx="9239250" cy="407988"/>
          </a:xfrm>
        </p:spPr>
        <p:txBody>
          <a:bodyPr/>
          <a:lstStyle/>
          <a:p>
            <a:r>
              <a:rPr lang="en-US" sz="2800" b="1">
                <a:solidFill>
                  <a:srgbClr val="92D050"/>
                </a:solidFill>
                <a:latin typeface="Calibri"/>
                <a:cs typeface="Calibri"/>
              </a:rPr>
              <a:t>How To Link A Worker To A Job Card</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91077" y="998608"/>
            <a:ext cx="8483028" cy="338554"/>
          </a:xfrm>
          <a:prstGeom prst="rect">
            <a:avLst/>
          </a:prstGeom>
          <a:noFill/>
        </p:spPr>
        <p:txBody>
          <a:bodyPr wrap="square" lIns="91440" tIns="45720" rIns="91440" bIns="45720" rtlCol="0" anchor="t">
            <a:spAutoFit/>
          </a:bodyPr>
          <a:lstStyle/>
          <a:p>
            <a:r>
              <a:rPr lang="en-GB" sz="1600"/>
              <a:t>You can either go into the workers profile or click on the linked job cards.</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1628432"/>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292540" y="2351781"/>
            <a:ext cx="2304531" cy="1815882"/>
          </a:xfrm>
          <a:prstGeom prst="rect">
            <a:avLst/>
          </a:prstGeom>
          <a:noFill/>
        </p:spPr>
        <p:txBody>
          <a:bodyPr wrap="square" lIns="91440" tIns="45720" rIns="91440" bIns="45720" rtlCol="0" anchor="t">
            <a:spAutoFit/>
          </a:bodyPr>
          <a:lstStyle/>
          <a:p>
            <a:pPr algn="ctr"/>
            <a:r>
              <a:rPr lang="en-GB" sz="1600"/>
              <a:t>On the left of the workers profile, select 'Linked job cards’.</a:t>
            </a:r>
          </a:p>
          <a:p>
            <a:pPr algn="ctr"/>
            <a:endParaRPr lang="en-GB" sz="1600"/>
          </a:p>
          <a:p>
            <a:pPr algn="ctr"/>
            <a:r>
              <a:rPr lang="en-GB" sz="1600"/>
              <a:t>Otherwise you can remove from this page.</a:t>
            </a:r>
          </a:p>
          <a:p>
            <a:pPr algn="ctr"/>
            <a:endParaRPr lang="en-GB" sz="1600"/>
          </a:p>
        </p:txBody>
      </p:sp>
      <p:pic>
        <p:nvPicPr>
          <p:cNvPr id="7" name="Picture 6">
            <a:extLst>
              <a:ext uri="{FF2B5EF4-FFF2-40B4-BE49-F238E27FC236}">
                <a16:creationId xmlns:a16="http://schemas.microsoft.com/office/drawing/2014/main" id="{EC624CBA-FEA4-4EA6-86C0-B6C147C263FB}"/>
              </a:ext>
            </a:extLst>
          </p:cNvPr>
          <p:cNvPicPr>
            <a:picLocks noChangeAspect="1"/>
          </p:cNvPicPr>
          <p:nvPr/>
        </p:nvPicPr>
        <p:blipFill>
          <a:blip r:embed="rId3"/>
          <a:stretch>
            <a:fillRect/>
          </a:stretch>
        </p:blipFill>
        <p:spPr>
          <a:xfrm>
            <a:off x="842183" y="1683977"/>
            <a:ext cx="6144513" cy="3490045"/>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2775692" y="3858696"/>
            <a:ext cx="692841" cy="281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594929" y="1524039"/>
            <a:ext cx="444193" cy="2043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63DD5F5-5E40-46FA-9CD5-1690CAB6F8D6}"/>
              </a:ext>
            </a:extLst>
          </p:cNvPr>
          <p:cNvPicPr>
            <a:picLocks noChangeAspect="1"/>
          </p:cNvPicPr>
          <p:nvPr/>
        </p:nvPicPr>
        <p:blipFill rotWithShape="1">
          <a:blip r:embed="rId4"/>
          <a:srcRect l="2858" t="23073" r="49" b="-2020"/>
          <a:stretch/>
        </p:blipFill>
        <p:spPr>
          <a:xfrm>
            <a:off x="3822161" y="3758268"/>
            <a:ext cx="3090367" cy="1451926"/>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777997" y="3793810"/>
            <a:ext cx="3017086" cy="45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9F5CFD4F-206D-409D-884B-E32DDE9509EF}"/>
              </a:ext>
            </a:extLst>
          </p:cNvPr>
          <p:cNvSpPr>
            <a:spLocks noGrp="1"/>
          </p:cNvSpPr>
          <p:nvPr>
            <p:ph type="sldNum" sz="quarter" idx="12"/>
          </p:nvPr>
        </p:nvSpPr>
        <p:spPr/>
        <p:txBody>
          <a:bodyPr/>
          <a:lstStyle/>
          <a:p>
            <a:fld id="{6F0C9F74-ED7C-44EF-9CFC-67AAF3EFA2FB}" type="slidenum">
              <a:rPr lang="en-GB" smtClean="0"/>
              <a:t>92</a:t>
            </a:fld>
            <a:endParaRPr lang="en-GB"/>
          </a:p>
        </p:txBody>
      </p:sp>
    </p:spTree>
    <p:extLst>
      <p:ext uri="{BB962C8B-B14F-4D97-AF65-F5344CB8AC3E}">
        <p14:creationId xmlns:p14="http://schemas.microsoft.com/office/powerpoint/2010/main" val="19762289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437651"/>
            <a:ext cx="9237663" cy="407987"/>
          </a:xfrm>
        </p:spPr>
        <p:txBody>
          <a:bodyPr/>
          <a:lstStyle/>
          <a:p>
            <a:r>
              <a:rPr lang="en-US" sz="2800" b="1">
                <a:solidFill>
                  <a:srgbClr val="92D050"/>
                </a:solidFill>
                <a:latin typeface="+mn-lt"/>
              </a:rPr>
              <a:t>How To Unlink A Worker From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73341" y="1481214"/>
            <a:ext cx="5322659" cy="34584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037684" y="1355789"/>
            <a:ext cx="2939442" cy="1815882"/>
          </a:xfrm>
          <a:prstGeom prst="rect">
            <a:avLst/>
          </a:prstGeom>
          <a:noFill/>
        </p:spPr>
        <p:txBody>
          <a:bodyPr wrap="square" lIns="91440" tIns="45720" rIns="91440" bIns="45720" rtlCol="0" anchor="t">
            <a:spAutoFit/>
          </a:bodyPr>
          <a:lstStyle/>
          <a:p>
            <a:pPr algn="ctr"/>
            <a:r>
              <a:rPr lang="en-GB" sz="1600"/>
              <a:t>Click on the arrow.</a:t>
            </a:r>
            <a:endParaRPr lang="en-GB" sz="1600">
              <a:cs typeface="Calibri"/>
            </a:endParaRPr>
          </a:p>
          <a:p>
            <a:pPr algn="ctr"/>
            <a:endParaRPr lang="en-GB" sz="1600">
              <a:cs typeface="Calibri"/>
            </a:endParaRPr>
          </a:p>
          <a:p>
            <a:pPr algn="ctr"/>
            <a:r>
              <a:rPr lang="en-GB" sz="1600"/>
              <a:t>It will then drop down to show you</a:t>
            </a:r>
            <a:endParaRPr lang="en-GB" sz="1600">
              <a:cs typeface="Calibri"/>
            </a:endParaRPr>
          </a:p>
          <a:p>
            <a:pPr algn="ctr"/>
            <a:endParaRPr lang="en-GB" sz="1600">
              <a:cs typeface="Calibri"/>
            </a:endParaRPr>
          </a:p>
          <a:p>
            <a:pPr algn="ctr"/>
            <a:endParaRPr lang="en-GB" sz="1600">
              <a:cs typeface="Calibri"/>
            </a:endParaRPr>
          </a:p>
          <a:p>
            <a:pPr algn="ctr"/>
            <a:r>
              <a:rPr lang="en-GB" sz="1600"/>
              <a:t>Click on the 'Unlink job card'. </a:t>
            </a:r>
            <a:endParaRPr lang="en-GB" sz="1600">
              <a:cs typeface="Calibri"/>
            </a:endParaRPr>
          </a:p>
        </p:txBody>
      </p:sp>
      <p:pic>
        <p:nvPicPr>
          <p:cNvPr id="22" name="Picture 21">
            <a:extLst>
              <a:ext uri="{FF2B5EF4-FFF2-40B4-BE49-F238E27FC236}">
                <a16:creationId xmlns:a16="http://schemas.microsoft.com/office/drawing/2014/main" id="{8D43D618-5C42-4AFF-9BB9-EC889E1ED358}"/>
              </a:ext>
            </a:extLst>
          </p:cNvPr>
          <p:cNvPicPr>
            <a:picLocks noChangeAspect="1"/>
          </p:cNvPicPr>
          <p:nvPr/>
        </p:nvPicPr>
        <p:blipFill rotWithShape="1">
          <a:blip r:embed="rId3"/>
          <a:srcRect l="24892" t="73524" r="59281" b="16777"/>
          <a:stretch/>
        </p:blipFill>
        <p:spPr>
          <a:xfrm>
            <a:off x="7900995" y="2425033"/>
            <a:ext cx="1195500" cy="365206"/>
          </a:xfrm>
          <a:prstGeom prst="rect">
            <a:avLst/>
          </a:prstGeom>
        </p:spPr>
      </p:pic>
      <p:pic>
        <p:nvPicPr>
          <p:cNvPr id="3" name="Picture 2">
            <a:extLst>
              <a:ext uri="{FF2B5EF4-FFF2-40B4-BE49-F238E27FC236}">
                <a16:creationId xmlns:a16="http://schemas.microsoft.com/office/drawing/2014/main" id="{9E57BF80-35E9-492A-B77E-0A6B268494BC}"/>
              </a:ext>
            </a:extLst>
          </p:cNvPr>
          <p:cNvPicPr>
            <a:picLocks noChangeAspect="1"/>
          </p:cNvPicPr>
          <p:nvPr/>
        </p:nvPicPr>
        <p:blipFill rotWithShape="1">
          <a:blip r:embed="rId4"/>
          <a:srcRect l="35103" t="10529" r="22526" b="42420"/>
          <a:stretch/>
        </p:blipFill>
        <p:spPr>
          <a:xfrm>
            <a:off x="856728" y="1640232"/>
            <a:ext cx="5165890" cy="3226718"/>
          </a:xfrm>
          <a:prstGeom prst="rect">
            <a:avLst/>
          </a:prstGeom>
        </p:spPr>
      </p:pic>
      <p:pic>
        <p:nvPicPr>
          <p:cNvPr id="6" name="Picture 5">
            <a:extLst>
              <a:ext uri="{FF2B5EF4-FFF2-40B4-BE49-F238E27FC236}">
                <a16:creationId xmlns:a16="http://schemas.microsoft.com/office/drawing/2014/main" id="{77A850A9-4D93-4E98-BE6C-0BBA2630DD79}"/>
              </a:ext>
            </a:extLst>
          </p:cNvPr>
          <p:cNvPicPr>
            <a:picLocks noChangeAspect="1"/>
          </p:cNvPicPr>
          <p:nvPr/>
        </p:nvPicPr>
        <p:blipFill>
          <a:blip r:embed="rId5"/>
          <a:stretch>
            <a:fillRect/>
          </a:stretch>
        </p:blipFill>
        <p:spPr>
          <a:xfrm>
            <a:off x="2438996" y="2720949"/>
            <a:ext cx="3524742" cy="1448002"/>
          </a:xfrm>
          <a:prstGeom prst="rect">
            <a:avLst/>
          </a:prstGeom>
        </p:spPr>
      </p:pic>
      <p:sp>
        <p:nvSpPr>
          <p:cNvPr id="15" name="Rectangle 14">
            <a:extLst>
              <a:ext uri="{FF2B5EF4-FFF2-40B4-BE49-F238E27FC236}">
                <a16:creationId xmlns:a16="http://schemas.microsoft.com/office/drawing/2014/main" id="{3A6FC097-1EDA-4F68-ADCD-8D63A29FEAF3}"/>
              </a:ext>
            </a:extLst>
          </p:cNvPr>
          <p:cNvSpPr/>
          <p:nvPr/>
        </p:nvSpPr>
        <p:spPr>
          <a:xfrm>
            <a:off x="4654467" y="3207660"/>
            <a:ext cx="5322659" cy="34473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1E0309B-C338-4D72-992E-B9876C00D8E2}"/>
              </a:ext>
            </a:extLst>
          </p:cNvPr>
          <p:cNvPicPr>
            <a:picLocks noChangeAspect="1"/>
          </p:cNvPicPr>
          <p:nvPr/>
        </p:nvPicPr>
        <p:blipFill>
          <a:blip r:embed="rId6"/>
          <a:stretch>
            <a:fillRect/>
          </a:stretch>
        </p:blipFill>
        <p:spPr>
          <a:xfrm>
            <a:off x="4728831" y="3358855"/>
            <a:ext cx="5174913" cy="3207742"/>
          </a:xfrm>
          <a:prstGeom prst="rect">
            <a:avLst/>
          </a:prstGeom>
        </p:spPr>
      </p:pic>
      <p:pic>
        <p:nvPicPr>
          <p:cNvPr id="9" name="Picture 8">
            <a:extLst>
              <a:ext uri="{FF2B5EF4-FFF2-40B4-BE49-F238E27FC236}">
                <a16:creationId xmlns:a16="http://schemas.microsoft.com/office/drawing/2014/main" id="{CB64F098-617E-4C54-97CB-6C6896051C10}"/>
              </a:ext>
            </a:extLst>
          </p:cNvPr>
          <p:cNvPicPr>
            <a:picLocks noChangeAspect="1"/>
          </p:cNvPicPr>
          <p:nvPr/>
        </p:nvPicPr>
        <p:blipFill rotWithShape="1">
          <a:blip r:embed="rId5"/>
          <a:srcRect b="60949"/>
          <a:stretch/>
        </p:blipFill>
        <p:spPr>
          <a:xfrm>
            <a:off x="6333687" y="4427955"/>
            <a:ext cx="3296873" cy="535011"/>
          </a:xfrm>
          <a:prstGeom prst="rect">
            <a:avLst/>
          </a:prstGeom>
        </p:spPr>
      </p:pic>
      <p:sp>
        <p:nvSpPr>
          <p:cNvPr id="18" name="Rectangle 17">
            <a:extLst>
              <a:ext uri="{FF2B5EF4-FFF2-40B4-BE49-F238E27FC236}">
                <a16:creationId xmlns:a16="http://schemas.microsoft.com/office/drawing/2014/main" id="{D4FBD171-DCDE-4441-B1C1-30FC23C9355A}"/>
              </a:ext>
            </a:extLst>
          </p:cNvPr>
          <p:cNvSpPr/>
          <p:nvPr/>
        </p:nvSpPr>
        <p:spPr>
          <a:xfrm>
            <a:off x="6338165" y="4930847"/>
            <a:ext cx="1186760" cy="338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90C395B-0D84-4A75-B807-6411628EDCD9}"/>
              </a:ext>
            </a:extLst>
          </p:cNvPr>
          <p:cNvSpPr/>
          <p:nvPr/>
        </p:nvSpPr>
        <p:spPr>
          <a:xfrm>
            <a:off x="5635035" y="2839309"/>
            <a:ext cx="243596" cy="279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6022618" y="2650931"/>
            <a:ext cx="1321310" cy="249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06CE830-97DD-4EFA-8E49-58FD97FD2D88}"/>
              </a:ext>
            </a:extLst>
          </p:cNvPr>
          <p:cNvCxnSpPr>
            <a:cxnSpLocks/>
          </p:cNvCxnSpPr>
          <p:nvPr/>
        </p:nvCxnSpPr>
        <p:spPr>
          <a:xfrm flipH="1">
            <a:off x="5812026" y="2674012"/>
            <a:ext cx="1520959" cy="16379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9F036A6-038F-4C96-BBB8-D5788CC5510F}"/>
              </a:ext>
            </a:extLst>
          </p:cNvPr>
          <p:cNvSpPr/>
          <p:nvPr/>
        </p:nvSpPr>
        <p:spPr>
          <a:xfrm>
            <a:off x="4962617" y="5269795"/>
            <a:ext cx="916014" cy="2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3D3F7D4-CDE7-4F2F-A353-50B0DD6868B7}"/>
              </a:ext>
            </a:extLst>
          </p:cNvPr>
          <p:cNvSpPr/>
          <p:nvPr/>
        </p:nvSpPr>
        <p:spPr>
          <a:xfrm>
            <a:off x="5184559" y="5780122"/>
            <a:ext cx="627467" cy="179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21273C8-7642-4C5F-AC29-E64A8C2E04DD}"/>
              </a:ext>
            </a:extLst>
          </p:cNvPr>
          <p:cNvSpPr/>
          <p:nvPr/>
        </p:nvSpPr>
        <p:spPr>
          <a:xfrm>
            <a:off x="1092841" y="3533313"/>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D05E1BF-6032-48DE-AA73-E31356CBA0FB}"/>
              </a:ext>
            </a:extLst>
          </p:cNvPr>
          <p:cNvSpPr/>
          <p:nvPr/>
        </p:nvSpPr>
        <p:spPr>
          <a:xfrm>
            <a:off x="1409480" y="4023764"/>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32B3F5A2-3892-45A0-82E1-D03AC3E870F5}"/>
              </a:ext>
            </a:extLst>
          </p:cNvPr>
          <p:cNvSpPr>
            <a:spLocks noGrp="1"/>
          </p:cNvSpPr>
          <p:nvPr>
            <p:ph type="sldNum" sz="quarter" idx="12"/>
          </p:nvPr>
        </p:nvSpPr>
        <p:spPr/>
        <p:txBody>
          <a:bodyPr/>
          <a:lstStyle/>
          <a:p>
            <a:fld id="{6F0C9F74-ED7C-44EF-9CFC-67AAF3EFA2FB}" type="slidenum">
              <a:rPr lang="en-GB" smtClean="0"/>
              <a:t>93</a:t>
            </a:fld>
            <a:endParaRPr lang="en-GB"/>
          </a:p>
        </p:txBody>
      </p:sp>
    </p:spTree>
    <p:extLst>
      <p:ext uri="{BB962C8B-B14F-4D97-AF65-F5344CB8AC3E}">
        <p14:creationId xmlns:p14="http://schemas.microsoft.com/office/powerpoint/2010/main" val="1090582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2087" y="354845"/>
            <a:ext cx="9237663" cy="407987"/>
          </a:xfrm>
        </p:spPr>
        <p:txBody>
          <a:bodyPr/>
          <a:lstStyle/>
          <a:p>
            <a:r>
              <a:rPr lang="en-US" sz="2800" b="1">
                <a:solidFill>
                  <a:srgbClr val="92D050"/>
                </a:solidFill>
                <a:latin typeface="+mn-lt"/>
              </a:rPr>
              <a:t>How To Complete The Unlinking Of The Worker</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the unlink and it will remove the linked job card.</a:t>
            </a:r>
          </a:p>
        </p:txBody>
      </p:sp>
      <p:sp>
        <p:nvSpPr>
          <p:cNvPr id="14" name="Rectangle 13">
            <a:extLst>
              <a:ext uri="{FF2B5EF4-FFF2-40B4-BE49-F238E27FC236}">
                <a16:creationId xmlns:a16="http://schemas.microsoft.com/office/drawing/2014/main" id="{CB502E7C-A8C2-4C37-BF4A-752A97F8E8A7}"/>
              </a:ext>
            </a:extLst>
          </p:cNvPr>
          <p:cNvSpPr/>
          <p:nvPr/>
        </p:nvSpPr>
        <p:spPr>
          <a:xfrm>
            <a:off x="669850" y="173888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726945" y="2442735"/>
            <a:ext cx="2367942" cy="1292662"/>
          </a:xfrm>
          <a:prstGeom prst="rect">
            <a:avLst/>
          </a:prstGeom>
          <a:noFill/>
        </p:spPr>
        <p:txBody>
          <a:bodyPr wrap="square" lIns="91440" tIns="45720" rIns="91440" bIns="45720" rtlCol="0" anchor="t">
            <a:spAutoFit/>
          </a:bodyPr>
          <a:lstStyle/>
          <a:p>
            <a:pPr algn="ctr"/>
            <a:r>
              <a:rPr lang="en-GB" sz="1600"/>
              <a:t>This should be completed every time you stop using a worker or you make them a leaver.</a:t>
            </a:r>
          </a:p>
          <a:p>
            <a:pPr algn="ctr"/>
            <a:endParaRPr lang="en-GB" sz="1400" b="1"/>
          </a:p>
        </p:txBody>
      </p:sp>
      <p:sp>
        <p:nvSpPr>
          <p:cNvPr id="15" name="Rectangle 14">
            <a:extLst>
              <a:ext uri="{FF2B5EF4-FFF2-40B4-BE49-F238E27FC236}">
                <a16:creationId xmlns:a16="http://schemas.microsoft.com/office/drawing/2014/main" id="{D4F4E30E-9040-4A96-BF47-5F0802B65763}"/>
              </a:ext>
            </a:extLst>
          </p:cNvPr>
          <p:cNvSpPr/>
          <p:nvPr/>
        </p:nvSpPr>
        <p:spPr>
          <a:xfrm>
            <a:off x="3611995" y="392952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222336A-57D6-41E5-B628-DF1E61095A12}"/>
              </a:ext>
            </a:extLst>
          </p:cNvPr>
          <p:cNvPicPr>
            <a:picLocks noChangeAspect="1"/>
          </p:cNvPicPr>
          <p:nvPr/>
        </p:nvPicPr>
        <p:blipFill>
          <a:blip r:embed="rId3"/>
          <a:stretch>
            <a:fillRect/>
          </a:stretch>
        </p:blipFill>
        <p:spPr>
          <a:xfrm>
            <a:off x="793677" y="1827319"/>
            <a:ext cx="5011974" cy="1623930"/>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5081848" y="3025984"/>
            <a:ext cx="702537"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27E40A3-5E60-4E6D-A6F2-1A9F7F762B1F}"/>
              </a:ext>
            </a:extLst>
          </p:cNvPr>
          <p:cNvPicPr>
            <a:picLocks noChangeAspect="1"/>
          </p:cNvPicPr>
          <p:nvPr/>
        </p:nvPicPr>
        <p:blipFill>
          <a:blip r:embed="rId4"/>
          <a:stretch>
            <a:fillRect/>
          </a:stretch>
        </p:blipFill>
        <p:spPr>
          <a:xfrm>
            <a:off x="3702889" y="3974703"/>
            <a:ext cx="5077839" cy="1585204"/>
          </a:xfrm>
          <a:prstGeom prst="rect">
            <a:avLst/>
          </a:prstGeom>
        </p:spPr>
      </p:pic>
      <p:sp>
        <p:nvSpPr>
          <p:cNvPr id="16" name="Rectangle 15">
            <a:extLst>
              <a:ext uri="{FF2B5EF4-FFF2-40B4-BE49-F238E27FC236}">
                <a16:creationId xmlns:a16="http://schemas.microsoft.com/office/drawing/2014/main" id="{236295C1-576B-40EA-8BB9-4FAB8BC68342}"/>
              </a:ext>
            </a:extLst>
          </p:cNvPr>
          <p:cNvSpPr/>
          <p:nvPr/>
        </p:nvSpPr>
        <p:spPr>
          <a:xfrm>
            <a:off x="5289018" y="5000321"/>
            <a:ext cx="3206912"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5C6A2A9-EF70-4313-8AB1-BCB643A80436}"/>
              </a:ext>
            </a:extLst>
          </p:cNvPr>
          <p:cNvPicPr>
            <a:picLocks noChangeAspect="1"/>
          </p:cNvPicPr>
          <p:nvPr/>
        </p:nvPicPr>
        <p:blipFill>
          <a:blip r:embed="rId5"/>
          <a:stretch>
            <a:fillRect/>
          </a:stretch>
        </p:blipFill>
        <p:spPr>
          <a:xfrm>
            <a:off x="894314" y="2491926"/>
            <a:ext cx="3762900" cy="295316"/>
          </a:xfrm>
          <a:prstGeom prst="rect">
            <a:avLst/>
          </a:prstGeom>
        </p:spPr>
      </p:pic>
      <p:cxnSp>
        <p:nvCxnSpPr>
          <p:cNvPr id="17" name="Straight Arrow Connector 16">
            <a:extLst>
              <a:ext uri="{FF2B5EF4-FFF2-40B4-BE49-F238E27FC236}">
                <a16:creationId xmlns:a16="http://schemas.microsoft.com/office/drawing/2014/main" id="{21C04558-AF78-4CC9-BDDE-A9C1F605E9D9}"/>
              </a:ext>
            </a:extLst>
          </p:cNvPr>
          <p:cNvCxnSpPr>
            <a:cxnSpLocks/>
          </p:cNvCxnSpPr>
          <p:nvPr/>
        </p:nvCxnSpPr>
        <p:spPr>
          <a:xfrm>
            <a:off x="3435658" y="1566158"/>
            <a:ext cx="1825261" cy="34166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3435658" y="1566158"/>
            <a:ext cx="1729729" cy="1324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47F41B73-AFB4-4A06-A517-B48EEC4EF3AF}"/>
              </a:ext>
            </a:extLst>
          </p:cNvPr>
          <p:cNvSpPr>
            <a:spLocks noGrp="1"/>
          </p:cNvSpPr>
          <p:nvPr>
            <p:ph type="sldNum" sz="quarter" idx="12"/>
          </p:nvPr>
        </p:nvSpPr>
        <p:spPr/>
        <p:txBody>
          <a:bodyPr/>
          <a:lstStyle/>
          <a:p>
            <a:fld id="{6F0C9F74-ED7C-44EF-9CFC-67AAF3EFA2FB}" type="slidenum">
              <a:rPr lang="en-GB" smtClean="0"/>
              <a:t>94</a:t>
            </a:fld>
            <a:endParaRPr lang="en-GB"/>
          </a:p>
        </p:txBody>
      </p:sp>
    </p:spTree>
    <p:extLst>
      <p:ext uri="{BB962C8B-B14F-4D97-AF65-F5344CB8AC3E}">
        <p14:creationId xmlns:p14="http://schemas.microsoft.com/office/powerpoint/2010/main" val="16413644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WORKING TIME</a:t>
            </a:r>
          </a:p>
          <a:p>
            <a:endParaRPr lang="en-GB" sz="4800"/>
          </a:p>
        </p:txBody>
      </p:sp>
      <p:sp>
        <p:nvSpPr>
          <p:cNvPr id="10" name="Slide Number Placeholder 9">
            <a:extLst>
              <a:ext uri="{FF2B5EF4-FFF2-40B4-BE49-F238E27FC236}">
                <a16:creationId xmlns:a16="http://schemas.microsoft.com/office/drawing/2014/main" id="{C3FC2896-873C-473B-B6B4-2F0B9F1AE0AA}"/>
              </a:ext>
            </a:extLst>
          </p:cNvPr>
          <p:cNvSpPr>
            <a:spLocks noGrp="1"/>
          </p:cNvSpPr>
          <p:nvPr>
            <p:ph type="sldNum" sz="quarter" idx="12"/>
          </p:nvPr>
        </p:nvSpPr>
        <p:spPr/>
        <p:txBody>
          <a:bodyPr/>
          <a:lstStyle/>
          <a:p>
            <a:fld id="{6F0C9F74-ED7C-44EF-9CFC-67AAF3EFA2FB}" type="slidenum">
              <a:rPr lang="en-GB" smtClean="0"/>
              <a:t>95</a:t>
            </a:fld>
            <a:endParaRPr lang="en-GB"/>
          </a:p>
        </p:txBody>
      </p:sp>
    </p:spTree>
    <p:extLst>
      <p:ext uri="{BB962C8B-B14F-4D97-AF65-F5344CB8AC3E}">
        <p14:creationId xmlns:p14="http://schemas.microsoft.com/office/powerpoint/2010/main" val="283981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E1F240-5AEB-4AC2-9197-0BFB98A5C9B0}"/>
              </a:ext>
            </a:extLst>
          </p:cNvPr>
          <p:cNvSpPr/>
          <p:nvPr/>
        </p:nvSpPr>
        <p:spPr>
          <a:xfrm>
            <a:off x="1325461" y="1642963"/>
            <a:ext cx="7608814" cy="384343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576875E-52B9-4EBD-ADAD-276D94D633C6}"/>
              </a:ext>
            </a:extLst>
          </p:cNvPr>
          <p:cNvPicPr>
            <a:picLocks noChangeAspect="1"/>
          </p:cNvPicPr>
          <p:nvPr/>
        </p:nvPicPr>
        <p:blipFill rotWithShape="1">
          <a:blip r:embed="rId2"/>
          <a:srcRect l="61858" t="6514" r="11032" b="46024"/>
          <a:stretch/>
        </p:blipFill>
        <p:spPr>
          <a:xfrm>
            <a:off x="1434517" y="1728131"/>
            <a:ext cx="7415868" cy="3651469"/>
          </a:xfrm>
          <a:prstGeom prst="rect">
            <a:avLst/>
          </a:prstGeom>
        </p:spPr>
      </p:pic>
      <p:sp>
        <p:nvSpPr>
          <p:cNvPr id="5" name="Rectangle 4">
            <a:extLst>
              <a:ext uri="{FF2B5EF4-FFF2-40B4-BE49-F238E27FC236}">
                <a16:creationId xmlns:a16="http://schemas.microsoft.com/office/drawing/2014/main" id="{B733BA69-9C44-4DBD-8CA2-E17B4F939858}"/>
              </a:ext>
            </a:extLst>
          </p:cNvPr>
          <p:cNvSpPr/>
          <p:nvPr/>
        </p:nvSpPr>
        <p:spPr>
          <a:xfrm>
            <a:off x="4790113" y="2399251"/>
            <a:ext cx="1753299" cy="276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F7B8209-D382-4C57-BBB3-D8363AA5568B}"/>
              </a:ext>
            </a:extLst>
          </p:cNvPr>
          <p:cNvSpPr/>
          <p:nvPr/>
        </p:nvSpPr>
        <p:spPr>
          <a:xfrm>
            <a:off x="4790113" y="1770077"/>
            <a:ext cx="478173" cy="360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BA657F5-8797-4F45-8F3E-D34A900B4FE0}"/>
              </a:ext>
            </a:extLst>
          </p:cNvPr>
          <p:cNvSpPr txBox="1"/>
          <p:nvPr/>
        </p:nvSpPr>
        <p:spPr>
          <a:xfrm>
            <a:off x="729842" y="335560"/>
            <a:ext cx="6518246" cy="523220"/>
          </a:xfrm>
          <a:prstGeom prst="rect">
            <a:avLst/>
          </a:prstGeom>
          <a:noFill/>
        </p:spPr>
        <p:txBody>
          <a:bodyPr wrap="square" rtlCol="0">
            <a:spAutoFit/>
          </a:bodyPr>
          <a:lstStyle/>
          <a:p>
            <a:r>
              <a:rPr lang="en-GB" sz="2800" b="1">
                <a:solidFill>
                  <a:srgbClr val="92D050"/>
                </a:solidFill>
              </a:rPr>
              <a:t>How Do I View Working Time?</a:t>
            </a:r>
          </a:p>
        </p:txBody>
      </p:sp>
      <p:cxnSp>
        <p:nvCxnSpPr>
          <p:cNvPr id="9" name="Straight Arrow Connector 8">
            <a:extLst>
              <a:ext uri="{FF2B5EF4-FFF2-40B4-BE49-F238E27FC236}">
                <a16:creationId xmlns:a16="http://schemas.microsoft.com/office/drawing/2014/main" id="{D9675C4E-914B-4E8F-A486-003189EBA6F1}"/>
              </a:ext>
            </a:extLst>
          </p:cNvPr>
          <p:cNvCxnSpPr>
            <a:cxnSpLocks/>
          </p:cNvCxnSpPr>
          <p:nvPr/>
        </p:nvCxnSpPr>
        <p:spPr>
          <a:xfrm>
            <a:off x="4160939" y="1371599"/>
            <a:ext cx="629174" cy="398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C69934-F1C2-49E5-A5E2-9EFF40D6FDC7}"/>
              </a:ext>
            </a:extLst>
          </p:cNvPr>
          <p:cNvCxnSpPr>
            <a:cxnSpLocks/>
          </p:cNvCxnSpPr>
          <p:nvPr/>
        </p:nvCxnSpPr>
        <p:spPr>
          <a:xfrm>
            <a:off x="4160939" y="1371599"/>
            <a:ext cx="629174" cy="102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9993CF-F40F-4203-8D25-E2BB00EBB683}"/>
              </a:ext>
            </a:extLst>
          </p:cNvPr>
          <p:cNvSpPr txBox="1"/>
          <p:nvPr/>
        </p:nvSpPr>
        <p:spPr>
          <a:xfrm>
            <a:off x="1166070" y="943948"/>
            <a:ext cx="7147420" cy="338554"/>
          </a:xfrm>
          <a:prstGeom prst="rect">
            <a:avLst/>
          </a:prstGeom>
          <a:noFill/>
        </p:spPr>
        <p:txBody>
          <a:bodyPr wrap="square" rtlCol="0">
            <a:spAutoFit/>
          </a:bodyPr>
          <a:lstStyle/>
          <a:p>
            <a:r>
              <a:rPr lang="en-GB" sz="1600"/>
              <a:t>Go to Workers&gt;Working Time</a:t>
            </a:r>
          </a:p>
        </p:txBody>
      </p:sp>
      <p:sp>
        <p:nvSpPr>
          <p:cNvPr id="12" name="Slide Number Placeholder 11">
            <a:extLst>
              <a:ext uri="{FF2B5EF4-FFF2-40B4-BE49-F238E27FC236}">
                <a16:creationId xmlns:a16="http://schemas.microsoft.com/office/drawing/2014/main" id="{B30623BA-1997-4F3B-990C-010489AD0C5A}"/>
              </a:ext>
            </a:extLst>
          </p:cNvPr>
          <p:cNvSpPr>
            <a:spLocks noGrp="1"/>
          </p:cNvSpPr>
          <p:nvPr>
            <p:ph type="sldNum" sz="quarter" idx="12"/>
          </p:nvPr>
        </p:nvSpPr>
        <p:spPr/>
        <p:txBody>
          <a:bodyPr/>
          <a:lstStyle/>
          <a:p>
            <a:fld id="{6F0C9F74-ED7C-44EF-9CFC-67AAF3EFA2FB}" type="slidenum">
              <a:rPr lang="en-GB" smtClean="0"/>
              <a:t>96</a:t>
            </a:fld>
            <a:endParaRPr lang="en-GB"/>
          </a:p>
        </p:txBody>
      </p:sp>
    </p:spTree>
    <p:extLst>
      <p:ext uri="{BB962C8B-B14F-4D97-AF65-F5344CB8AC3E}">
        <p14:creationId xmlns:p14="http://schemas.microsoft.com/office/powerpoint/2010/main" val="17576612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1652631" y="3271706"/>
            <a:ext cx="964734" cy="2036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82637CC-5DFB-45DB-B1D1-ECABE030D7B2}"/>
              </a:ext>
            </a:extLst>
          </p:cNvPr>
          <p:cNvSpPr/>
          <p:nvPr/>
        </p:nvSpPr>
        <p:spPr>
          <a:xfrm>
            <a:off x="7768206" y="3233316"/>
            <a:ext cx="964734"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3358392" y="2885813"/>
            <a:ext cx="2027340" cy="33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0BA50A-98C3-4AC3-A753-083662E4D1BA}"/>
              </a:ext>
            </a:extLst>
          </p:cNvPr>
          <p:cNvCxnSpPr>
            <a:cxnSpLocks/>
          </p:cNvCxnSpPr>
          <p:nvPr/>
        </p:nvCxnSpPr>
        <p:spPr>
          <a:xfrm>
            <a:off x="3791824" y="1511919"/>
            <a:ext cx="0" cy="1264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71D21-13C4-483D-AFA2-ACA24953BED2}"/>
              </a:ext>
            </a:extLst>
          </p:cNvPr>
          <p:cNvCxnSpPr>
            <a:cxnSpLocks/>
          </p:cNvCxnSpPr>
          <p:nvPr/>
        </p:nvCxnSpPr>
        <p:spPr>
          <a:xfrm flipH="1">
            <a:off x="8620016" y="2281806"/>
            <a:ext cx="1253826" cy="1040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3C8E57-D4C2-4DE1-9104-1ED8F8AEBA32}"/>
              </a:ext>
            </a:extLst>
          </p:cNvPr>
          <p:cNvCxnSpPr>
            <a:cxnSpLocks/>
            <a:stCxn id="21" idx="1"/>
          </p:cNvCxnSpPr>
          <p:nvPr/>
        </p:nvCxnSpPr>
        <p:spPr>
          <a:xfrm flipH="1" flipV="1">
            <a:off x="2274652" y="3975259"/>
            <a:ext cx="1408115" cy="2024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67B848-5FFB-4F79-8FBF-E579E6AC42AE}"/>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17" name="TextBox 16">
            <a:extLst>
              <a:ext uri="{FF2B5EF4-FFF2-40B4-BE49-F238E27FC236}">
                <a16:creationId xmlns:a16="http://schemas.microsoft.com/office/drawing/2014/main" id="{E5FF643F-E3D2-40A8-AE2C-1B9B1D60D580}"/>
              </a:ext>
            </a:extLst>
          </p:cNvPr>
          <p:cNvSpPr txBox="1"/>
          <p:nvPr/>
        </p:nvSpPr>
        <p:spPr>
          <a:xfrm>
            <a:off x="2441196" y="946499"/>
            <a:ext cx="2374085" cy="584775"/>
          </a:xfrm>
          <a:prstGeom prst="rect">
            <a:avLst/>
          </a:prstGeom>
          <a:noFill/>
        </p:spPr>
        <p:txBody>
          <a:bodyPr wrap="square" rtlCol="0">
            <a:spAutoFit/>
          </a:bodyPr>
          <a:lstStyle/>
          <a:p>
            <a:pPr algn="ctr"/>
            <a:r>
              <a:rPr lang="en-GB" sz="1600"/>
              <a:t>You can type in the workers name and search</a:t>
            </a:r>
          </a:p>
        </p:txBody>
      </p:sp>
      <p:sp>
        <p:nvSpPr>
          <p:cNvPr id="20" name="TextBox 19">
            <a:extLst>
              <a:ext uri="{FF2B5EF4-FFF2-40B4-BE49-F238E27FC236}">
                <a16:creationId xmlns:a16="http://schemas.microsoft.com/office/drawing/2014/main" id="{EA5C0E0B-09C9-4FB4-9AB0-9869822267C8}"/>
              </a:ext>
            </a:extLst>
          </p:cNvPr>
          <p:cNvSpPr txBox="1"/>
          <p:nvPr/>
        </p:nvSpPr>
        <p:spPr>
          <a:xfrm>
            <a:off x="9769307" y="1946246"/>
            <a:ext cx="1698443" cy="584775"/>
          </a:xfrm>
          <a:prstGeom prst="rect">
            <a:avLst/>
          </a:prstGeom>
          <a:noFill/>
        </p:spPr>
        <p:txBody>
          <a:bodyPr wrap="square" rtlCol="0">
            <a:spAutoFit/>
          </a:bodyPr>
          <a:lstStyle/>
          <a:p>
            <a:pPr algn="ctr"/>
            <a:r>
              <a:rPr lang="en-GB" sz="1600"/>
              <a:t>You can view from 2 to 16 days</a:t>
            </a:r>
          </a:p>
        </p:txBody>
      </p:sp>
      <p:sp>
        <p:nvSpPr>
          <p:cNvPr id="21" name="TextBox 20">
            <a:extLst>
              <a:ext uri="{FF2B5EF4-FFF2-40B4-BE49-F238E27FC236}">
                <a16:creationId xmlns:a16="http://schemas.microsoft.com/office/drawing/2014/main" id="{911B4201-D684-49DB-97C4-9CB4F994E35F}"/>
              </a:ext>
            </a:extLst>
          </p:cNvPr>
          <p:cNvSpPr txBox="1"/>
          <p:nvPr/>
        </p:nvSpPr>
        <p:spPr>
          <a:xfrm>
            <a:off x="3682767" y="5830349"/>
            <a:ext cx="1971413" cy="338554"/>
          </a:xfrm>
          <a:prstGeom prst="rect">
            <a:avLst/>
          </a:prstGeom>
          <a:noFill/>
        </p:spPr>
        <p:txBody>
          <a:bodyPr wrap="square" rtlCol="0">
            <a:spAutoFit/>
          </a:bodyPr>
          <a:lstStyle/>
          <a:p>
            <a:r>
              <a:rPr lang="en-GB" sz="1600"/>
              <a:t>Workers Names</a:t>
            </a:r>
          </a:p>
        </p:txBody>
      </p:sp>
      <p:sp>
        <p:nvSpPr>
          <p:cNvPr id="11" name="Slide Number Placeholder 10">
            <a:extLst>
              <a:ext uri="{FF2B5EF4-FFF2-40B4-BE49-F238E27FC236}">
                <a16:creationId xmlns:a16="http://schemas.microsoft.com/office/drawing/2014/main" id="{13E25F57-7DF3-4760-A81B-326F9264AC67}"/>
              </a:ext>
            </a:extLst>
          </p:cNvPr>
          <p:cNvSpPr>
            <a:spLocks noGrp="1"/>
          </p:cNvSpPr>
          <p:nvPr>
            <p:ph type="sldNum" sz="quarter" idx="12"/>
          </p:nvPr>
        </p:nvSpPr>
        <p:spPr/>
        <p:txBody>
          <a:bodyPr/>
          <a:lstStyle/>
          <a:p>
            <a:fld id="{6F0C9F74-ED7C-44EF-9CFC-67AAF3EFA2FB}" type="slidenum">
              <a:rPr lang="en-GB" smtClean="0"/>
              <a:t>97</a:t>
            </a:fld>
            <a:endParaRPr lang="en-GB"/>
          </a:p>
        </p:txBody>
      </p:sp>
    </p:spTree>
    <p:extLst>
      <p:ext uri="{BB962C8B-B14F-4D97-AF65-F5344CB8AC3E}">
        <p14:creationId xmlns:p14="http://schemas.microsoft.com/office/powerpoint/2010/main" val="7288645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2634142" y="3233316"/>
            <a:ext cx="5142451"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974F655-066B-4FDF-8322-A2312AE39D80}"/>
              </a:ext>
            </a:extLst>
          </p:cNvPr>
          <p:cNvSpPr/>
          <p:nvPr/>
        </p:nvSpPr>
        <p:spPr>
          <a:xfrm>
            <a:off x="2711042" y="2147582"/>
            <a:ext cx="1911292" cy="511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7776594" y="3543707"/>
            <a:ext cx="944624" cy="17872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0CD9EDE-5F93-4C74-BBA1-B3262F179641}"/>
              </a:ext>
            </a:extLst>
          </p:cNvPr>
          <p:cNvSpPr/>
          <p:nvPr/>
        </p:nvSpPr>
        <p:spPr>
          <a:xfrm>
            <a:off x="2634143" y="3976382"/>
            <a:ext cx="419450" cy="243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8659082-538B-4A94-A960-38A4B6E5383F}"/>
              </a:ext>
            </a:extLst>
          </p:cNvPr>
          <p:cNvCxnSpPr>
            <a:cxnSpLocks/>
            <a:stCxn id="24" idx="3"/>
          </p:cNvCxnSpPr>
          <p:nvPr/>
        </p:nvCxnSpPr>
        <p:spPr>
          <a:xfrm flipV="1">
            <a:off x="1279486" y="3429000"/>
            <a:ext cx="1431556" cy="372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ED85A2-C872-478A-9720-02DEFBB2272A}"/>
              </a:ext>
            </a:extLst>
          </p:cNvPr>
          <p:cNvCxnSpPr>
            <a:cxnSpLocks/>
          </p:cNvCxnSpPr>
          <p:nvPr/>
        </p:nvCxnSpPr>
        <p:spPr>
          <a:xfrm flipV="1">
            <a:off x="2771163" y="4279301"/>
            <a:ext cx="0" cy="19033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356107-A34C-4B25-9A85-CAE2A27F33AF}"/>
              </a:ext>
            </a:extLst>
          </p:cNvPr>
          <p:cNvCxnSpPr>
            <a:cxnSpLocks/>
          </p:cNvCxnSpPr>
          <p:nvPr/>
        </p:nvCxnSpPr>
        <p:spPr>
          <a:xfrm flipH="1">
            <a:off x="8502242" y="3632433"/>
            <a:ext cx="1421934" cy="3439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25BF59-7180-4A3A-8A54-B4598D19B470}"/>
              </a:ext>
            </a:extLst>
          </p:cNvPr>
          <p:cNvCxnSpPr>
            <a:cxnSpLocks/>
          </p:cNvCxnSpPr>
          <p:nvPr/>
        </p:nvCxnSpPr>
        <p:spPr>
          <a:xfrm flipH="1">
            <a:off x="3924113" y="988699"/>
            <a:ext cx="1201560" cy="1102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A0A306-AF09-46AD-880B-41FC56C7C0C7}"/>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20" name="TextBox 19">
            <a:extLst>
              <a:ext uri="{FF2B5EF4-FFF2-40B4-BE49-F238E27FC236}">
                <a16:creationId xmlns:a16="http://schemas.microsoft.com/office/drawing/2014/main" id="{26A477B9-1F13-4C59-8CEC-6FB138ACC1DF}"/>
              </a:ext>
            </a:extLst>
          </p:cNvPr>
          <p:cNvSpPr txBox="1"/>
          <p:nvPr/>
        </p:nvSpPr>
        <p:spPr>
          <a:xfrm>
            <a:off x="9446866" y="3086662"/>
            <a:ext cx="2004316" cy="830997"/>
          </a:xfrm>
          <a:prstGeom prst="rect">
            <a:avLst/>
          </a:prstGeom>
          <a:noFill/>
        </p:spPr>
        <p:txBody>
          <a:bodyPr wrap="square" rtlCol="0">
            <a:spAutoFit/>
          </a:bodyPr>
          <a:lstStyle/>
          <a:p>
            <a:pPr algn="ctr"/>
            <a:r>
              <a:rPr lang="en-GB" sz="1600"/>
              <a:t>Total hours for the days you have showing</a:t>
            </a:r>
          </a:p>
        </p:txBody>
      </p:sp>
      <p:sp>
        <p:nvSpPr>
          <p:cNvPr id="22" name="TextBox 21">
            <a:extLst>
              <a:ext uri="{FF2B5EF4-FFF2-40B4-BE49-F238E27FC236}">
                <a16:creationId xmlns:a16="http://schemas.microsoft.com/office/drawing/2014/main" id="{4A1ABCBA-7FC9-4EDC-9E28-A9E2EC791A32}"/>
              </a:ext>
            </a:extLst>
          </p:cNvPr>
          <p:cNvSpPr txBox="1"/>
          <p:nvPr/>
        </p:nvSpPr>
        <p:spPr>
          <a:xfrm>
            <a:off x="3053593" y="5985199"/>
            <a:ext cx="1154879" cy="584775"/>
          </a:xfrm>
          <a:prstGeom prst="rect">
            <a:avLst/>
          </a:prstGeom>
          <a:noFill/>
        </p:spPr>
        <p:txBody>
          <a:bodyPr wrap="square" rtlCol="0">
            <a:spAutoFit/>
          </a:bodyPr>
          <a:lstStyle/>
          <a:p>
            <a:pPr algn="ctr"/>
            <a:r>
              <a:rPr lang="en-GB" sz="1600"/>
              <a:t>Hours for the day</a:t>
            </a:r>
          </a:p>
        </p:txBody>
      </p:sp>
      <p:sp>
        <p:nvSpPr>
          <p:cNvPr id="23" name="TextBox 22">
            <a:extLst>
              <a:ext uri="{FF2B5EF4-FFF2-40B4-BE49-F238E27FC236}">
                <a16:creationId xmlns:a16="http://schemas.microsoft.com/office/drawing/2014/main" id="{4A8DE2DE-703C-4D7B-9A27-7D37FCCCE46A}"/>
              </a:ext>
            </a:extLst>
          </p:cNvPr>
          <p:cNvSpPr txBox="1"/>
          <p:nvPr/>
        </p:nvSpPr>
        <p:spPr>
          <a:xfrm>
            <a:off x="5226341" y="929060"/>
            <a:ext cx="1468074" cy="584775"/>
          </a:xfrm>
          <a:prstGeom prst="rect">
            <a:avLst/>
          </a:prstGeom>
          <a:noFill/>
        </p:spPr>
        <p:txBody>
          <a:bodyPr wrap="square" rtlCol="0">
            <a:spAutoFit/>
          </a:bodyPr>
          <a:lstStyle/>
          <a:p>
            <a:pPr algn="ctr"/>
            <a:r>
              <a:rPr lang="en-GB" sz="1600"/>
              <a:t>Find Your Client</a:t>
            </a:r>
          </a:p>
        </p:txBody>
      </p:sp>
      <p:sp>
        <p:nvSpPr>
          <p:cNvPr id="24" name="TextBox 23">
            <a:extLst>
              <a:ext uri="{FF2B5EF4-FFF2-40B4-BE49-F238E27FC236}">
                <a16:creationId xmlns:a16="http://schemas.microsoft.com/office/drawing/2014/main" id="{769D1A34-C69A-4374-AC14-101468A5CB88}"/>
              </a:ext>
            </a:extLst>
          </p:cNvPr>
          <p:cNvSpPr txBox="1"/>
          <p:nvPr/>
        </p:nvSpPr>
        <p:spPr>
          <a:xfrm>
            <a:off x="125464" y="3632433"/>
            <a:ext cx="1154022" cy="338554"/>
          </a:xfrm>
          <a:prstGeom prst="rect">
            <a:avLst/>
          </a:prstGeom>
          <a:noFill/>
        </p:spPr>
        <p:txBody>
          <a:bodyPr wrap="square" rtlCol="0">
            <a:spAutoFit/>
          </a:bodyPr>
          <a:lstStyle/>
          <a:p>
            <a:r>
              <a:rPr lang="en-GB" sz="1600"/>
              <a:t>Days/Dates</a:t>
            </a:r>
          </a:p>
        </p:txBody>
      </p:sp>
      <p:sp>
        <p:nvSpPr>
          <p:cNvPr id="12" name="Slide Number Placeholder 11">
            <a:extLst>
              <a:ext uri="{FF2B5EF4-FFF2-40B4-BE49-F238E27FC236}">
                <a16:creationId xmlns:a16="http://schemas.microsoft.com/office/drawing/2014/main" id="{55EED1E9-0B65-4A31-9999-DA330FF6AE45}"/>
              </a:ext>
            </a:extLst>
          </p:cNvPr>
          <p:cNvSpPr>
            <a:spLocks noGrp="1"/>
          </p:cNvSpPr>
          <p:nvPr>
            <p:ph type="sldNum" sz="quarter" idx="12"/>
          </p:nvPr>
        </p:nvSpPr>
        <p:spPr/>
        <p:txBody>
          <a:bodyPr/>
          <a:lstStyle/>
          <a:p>
            <a:fld id="{6F0C9F74-ED7C-44EF-9CFC-67AAF3EFA2FB}" type="slidenum">
              <a:rPr lang="en-GB" smtClean="0"/>
              <a:t>98</a:t>
            </a:fld>
            <a:endParaRPr lang="en-GB"/>
          </a:p>
        </p:txBody>
      </p:sp>
    </p:spTree>
    <p:extLst>
      <p:ext uri="{BB962C8B-B14F-4D97-AF65-F5344CB8AC3E}">
        <p14:creationId xmlns:p14="http://schemas.microsoft.com/office/powerpoint/2010/main" val="393385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AGENCY WORKER REGULATION</a:t>
            </a:r>
          </a:p>
          <a:p>
            <a:endParaRPr lang="en-GB" sz="4800"/>
          </a:p>
        </p:txBody>
      </p:sp>
      <p:sp>
        <p:nvSpPr>
          <p:cNvPr id="10" name="Slide Number Placeholder 9">
            <a:extLst>
              <a:ext uri="{FF2B5EF4-FFF2-40B4-BE49-F238E27FC236}">
                <a16:creationId xmlns:a16="http://schemas.microsoft.com/office/drawing/2014/main" id="{4355494A-F567-478E-A3F8-55EAF7B5DB61}"/>
              </a:ext>
            </a:extLst>
          </p:cNvPr>
          <p:cNvSpPr>
            <a:spLocks noGrp="1"/>
          </p:cNvSpPr>
          <p:nvPr>
            <p:ph type="sldNum" sz="quarter" idx="12"/>
          </p:nvPr>
        </p:nvSpPr>
        <p:spPr/>
        <p:txBody>
          <a:bodyPr/>
          <a:lstStyle/>
          <a:p>
            <a:fld id="{6F0C9F74-ED7C-44EF-9CFC-67AAF3EFA2FB}" type="slidenum">
              <a:rPr lang="en-GB" smtClean="0"/>
              <a:t>99</a:t>
            </a:fld>
            <a:endParaRPr lang="en-GB"/>
          </a:p>
        </p:txBody>
      </p:sp>
    </p:spTree>
    <p:extLst>
      <p:ext uri="{BB962C8B-B14F-4D97-AF65-F5344CB8AC3E}">
        <p14:creationId xmlns:p14="http://schemas.microsoft.com/office/powerpoint/2010/main" val="1530051023"/>
      </p:ext>
    </p:extLst>
  </p:cSld>
  <p:clrMapOvr>
    <a:masterClrMapping/>
  </p:clrMapOvr>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C9E0DD-5C02-4651-BB25-0ABD0F84ACF4}"/>
</file>

<file path=customXml/itemProps2.xml><?xml version="1.0" encoding="utf-8"?>
<ds:datastoreItem xmlns:ds="http://schemas.openxmlformats.org/officeDocument/2006/customXml" ds:itemID="{F29F64FB-C562-47B1-89F7-54B618F6771B}">
  <ds:schemaRefs>
    <ds:schemaRef ds:uri="http://schemas.microsoft.com/sharepoint/v3/contenttype/forms"/>
  </ds:schemaRefs>
</ds:datastoreItem>
</file>

<file path=customXml/itemProps3.xml><?xml version="1.0" encoding="utf-8"?>
<ds:datastoreItem xmlns:ds="http://schemas.openxmlformats.org/officeDocument/2006/customXml" ds:itemID="{0320008C-3147-4E55-AFB5-BDC38DDC7304}">
  <ds:schemaRefs>
    <ds:schemaRef ds:uri="05cf384e-a25a-4a0f-abb5-0b5cf90748ad"/>
    <ds:schemaRef ds:uri="96888899-159a-45ad-852c-33e632a19c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Datum RPO</Template>
  <TotalTime>6</TotalTime>
  <Words>4516</Words>
  <Application>Microsoft Office PowerPoint</Application>
  <PresentationFormat>Widescreen</PresentationFormat>
  <Paragraphs>638</Paragraphs>
  <Slides>106</Slides>
  <Notes>77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106</vt:i4>
      </vt:variant>
    </vt:vector>
  </HeadingPairs>
  <TitlesOfParts>
    <vt:vector size="110" baseType="lpstr">
      <vt:lpstr>Arial</vt:lpstr>
      <vt:lpstr>Calibri</vt:lpstr>
      <vt:lpstr>Calibri Light</vt:lpstr>
      <vt:lpstr>Datum RPO</vt:lpstr>
      <vt:lpstr>PowerPoint Presentation</vt:lpstr>
      <vt:lpstr>PowerPoint Presentation</vt:lpstr>
      <vt:lpstr>PowerPoint Presentation</vt:lpstr>
      <vt:lpstr>What Is An Unsubmitted shift?</vt:lpstr>
      <vt:lpstr>How To Submit Your Unsubmitted Shift?</vt:lpstr>
      <vt:lpstr>PowerPoint Presentation</vt:lpstr>
      <vt:lpstr>PowerPoint Presentation</vt:lpstr>
      <vt:lpstr>Where To Find Shifts To Be Approved? </vt:lpstr>
      <vt:lpstr>How To Approve Shifts?</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PowerPoint Presentation</vt:lpstr>
      <vt:lpstr>PowerPoint Presentation</vt:lpstr>
      <vt:lpstr>PowerPoint Presentation</vt:lpstr>
      <vt:lpstr>What Is A Manual Adjustment? </vt:lpstr>
      <vt:lpstr>Where To Find Manual Adjustment To Add Shift Bonus?</vt:lpstr>
      <vt:lpstr>How Do I Add A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When Is The Deadline For Locking Sites?</vt:lpstr>
      <vt:lpstr>What Do I Need To Check Before I Lock Site?</vt:lpstr>
      <vt:lpstr>Where To Find Period (Week), Division And Client?</vt:lpstr>
      <vt:lpstr>Where To Generate Your Lock Report?</vt:lpstr>
      <vt:lpstr>How To Lock Your Site?</vt:lpstr>
      <vt:lpstr>PowerPoint Presentation</vt:lpstr>
      <vt:lpstr>PowerPoint Presentation</vt:lpstr>
      <vt:lpstr>How To Fill Out The Workers Details?</vt:lpstr>
      <vt:lpstr>How To Fill Out The Workers Details?</vt:lpstr>
      <vt:lpstr>How To Fill Out The Workers Details?</vt:lpstr>
      <vt:lpstr>How Do I Fill Out The Workers Details?</vt:lpstr>
      <vt:lpstr>How To Reduce Incomplete Profile?</vt:lpstr>
      <vt:lpstr>How To Complete Contact Details?</vt:lpstr>
      <vt:lpstr>How To Complete Your Address?</vt:lpstr>
      <vt:lpstr>How To Complete Licence?</vt:lpstr>
      <vt:lpstr>How To Complete Licence Categories?</vt:lpstr>
      <vt:lpstr>How To Complete Licence Endorsements?</vt:lpstr>
      <vt:lpstr>How To Complete Licence Endorsements?</vt:lpstr>
      <vt:lpstr>How To Complete Your Tacho?</vt:lpstr>
      <vt:lpstr>How To Complete Your CPC/DQC?</vt:lpstr>
      <vt:lpstr>How To Complete Validations For Licence And Tacho?</vt:lpstr>
      <vt:lpstr>How To Upload Driving Licenses And Checks?</vt:lpstr>
      <vt:lpstr>How To Complete Skills And Experience?</vt:lpstr>
      <vt:lpstr>How To Complete Skills And Experience?</vt:lpstr>
      <vt:lpstr>How To Complete Validations For Skills?</vt:lpstr>
      <vt:lpstr>How To Validate The Workers Personal Information And Employment Status?</vt:lpstr>
      <vt:lpstr>How To Make The Worker Compliant?</vt:lpstr>
      <vt:lpstr>PowerPoint Presentation</vt:lpstr>
      <vt:lpstr>How To Search For A Worker? </vt:lpstr>
      <vt:lpstr>How To Add And Link Job Card?</vt:lpstr>
      <vt:lpstr>How To Link A Worker To Job Card In sections?</vt:lpstr>
      <vt:lpstr>How To View The Linked Job Card?</vt:lpstr>
      <vt:lpstr>PowerPoint Presentation</vt:lpstr>
      <vt:lpstr>How To Search For A Worker To Unlink? </vt:lpstr>
      <vt:lpstr>How To Link A Worker To A Job Card?</vt:lpstr>
      <vt:lpstr>How To Unlink A Worker From Job Card?</vt:lpstr>
      <vt:lpstr>How To Complete The Unlinking Of The Worker?</vt:lpstr>
      <vt:lpstr>PowerPoint Presentation</vt:lpstr>
      <vt:lpstr>PowerPoint Presentation</vt:lpstr>
      <vt:lpstr>PowerPoint Presentation</vt:lpstr>
      <vt:lpstr>PowerPoint Presentation</vt:lpstr>
      <vt:lpstr>PowerPoint Presentation</vt:lpstr>
      <vt:lpstr>Where To Go To Find Agency Worker Regulations?</vt:lpstr>
      <vt:lpstr>How To View Your Sites AWR?</vt:lpstr>
      <vt:lpstr>How To View Your Sites AWR?</vt:lpstr>
      <vt:lpstr>How To View Your Sites AWR?</vt:lpstr>
      <vt:lpstr>How To View Your Sites AWR?</vt:lpstr>
      <vt:lpstr>How To View Your Sites AWR?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11</cp:revision>
  <dcterms:created xsi:type="dcterms:W3CDTF">2022-09-09T14:55:40Z</dcterms:created>
  <dcterms:modified xsi:type="dcterms:W3CDTF">2022-11-10T11:09:32Z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